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10" r:id="rId2"/>
  </p:sldMasterIdLst>
  <p:notesMasterIdLst>
    <p:notesMasterId r:id="rId16"/>
  </p:notesMasterIdLst>
  <p:handoutMasterIdLst>
    <p:handoutMasterId r:id="rId17"/>
  </p:handoutMasterIdLst>
  <p:sldIdLst>
    <p:sldId id="256" r:id="rId3"/>
    <p:sldId id="877" r:id="rId4"/>
    <p:sldId id="878" r:id="rId5"/>
    <p:sldId id="879" r:id="rId6"/>
    <p:sldId id="885" r:id="rId7"/>
    <p:sldId id="881" r:id="rId8"/>
    <p:sldId id="884" r:id="rId9"/>
    <p:sldId id="883" r:id="rId10"/>
    <p:sldId id="887" r:id="rId11"/>
    <p:sldId id="889" r:id="rId12"/>
    <p:sldId id="888" r:id="rId13"/>
    <p:sldId id="890" r:id="rId14"/>
    <p:sldId id="831" r:id="rId15"/>
  </p:sldIdLst>
  <p:sldSz cx="9144000" cy="6858000" type="screen4x3"/>
  <p:notesSz cx="6794500" cy="9906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94">
          <p15:clr>
            <a:srgbClr val="A4A3A4"/>
          </p15:clr>
        </p15:guide>
        <p15:guide id="2" pos="56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567"/>
    <a:srgbClr val="FFAE38"/>
    <a:srgbClr val="1486AD"/>
    <a:srgbClr val="0F7F3D"/>
    <a:srgbClr val="2B45C0"/>
    <a:srgbClr val="7A2734"/>
    <a:srgbClr val="00B079"/>
    <a:srgbClr val="FF7600"/>
    <a:srgbClr val="F18D5B"/>
    <a:srgbClr val="00C2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77" autoAdjust="0"/>
    <p:restoredTop sz="82443" autoAdjust="0"/>
  </p:normalViewPr>
  <p:slideViewPr>
    <p:cSldViewPr snapToObjects="1" showGuides="1">
      <p:cViewPr varScale="1">
        <p:scale>
          <a:sx n="92" d="100"/>
          <a:sy n="92" d="100"/>
        </p:scale>
        <p:origin x="2552" y="184"/>
      </p:cViewPr>
      <p:guideLst>
        <p:guide orient="horz" pos="3294"/>
        <p:guide pos="56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73" d="100"/>
          <a:sy n="73" d="100"/>
        </p:scale>
        <p:origin x="-2028" y="-9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85198-F140-406E-8F04-DE9D809B9791}" type="datetimeFigureOut">
              <a:rPr lang="nl-BE" sz="1000" smtClean="0">
                <a:latin typeface="Arial" pitchFamily="34" charset="0"/>
                <a:cs typeface="Arial" pitchFamily="34" charset="0"/>
              </a:rPr>
              <a:pPr/>
              <a:t>31/03/2023</a:t>
            </a:fld>
            <a:endParaRPr lang="nl-BE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24B3E-C6E9-4CB0-843C-3CD5676655AA}" type="slidenum">
              <a:rPr lang="nl-BE" sz="1000" smtClean="0"/>
              <a:pPr/>
              <a:t>‹#›</a:t>
            </a:fld>
            <a:endParaRPr lang="nl-BE" sz="1000"/>
          </a:p>
        </p:txBody>
      </p:sp>
    </p:spTree>
    <p:extLst>
      <p:ext uri="{BB962C8B-B14F-4D97-AF65-F5344CB8AC3E}">
        <p14:creationId xmlns:p14="http://schemas.microsoft.com/office/powerpoint/2010/main" val="397321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7AF0A2F9-EF49-41B3-9E69-7CDBDC14786A}" type="datetimeFigureOut">
              <a:rPr lang="nl-BE" smtClean="0"/>
              <a:pPr/>
              <a:t>31/03/2023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535000" y="4680000"/>
            <a:ext cx="5706667" cy="4485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17C257C2-8D60-4760-88CB-024AF3EEC641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475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70202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KB nr. 2 of 9 April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89925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effectLst/>
                <a:latin typeface="Arial" panose="020B0604020202020204" pitchFamily="34" charset="0"/>
              </a:rPr>
              <a:t>De criteria die de </a:t>
            </a:r>
            <a:r>
              <a:rPr lang="en-GB" dirty="0" err="1">
                <a:effectLst/>
                <a:latin typeface="Arial" panose="020B0604020202020204" pitchFamily="34" charset="0"/>
              </a:rPr>
              <a:t>rechter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bij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zijn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beslissing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moet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hanteren</a:t>
            </a:r>
            <a:r>
              <a:rPr lang="en-GB" dirty="0">
                <a:effectLst/>
                <a:latin typeface="Arial" panose="020B0604020202020204" pitchFamily="34" charset="0"/>
              </a:rPr>
              <a:t>, </a:t>
            </a:r>
            <a:r>
              <a:rPr lang="en-GB" dirty="0" err="1">
                <a:effectLst/>
                <a:latin typeface="Arial" panose="020B0604020202020204" pitchFamily="34" charset="0"/>
              </a:rPr>
              <a:t>zijn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te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vinden</a:t>
            </a:r>
            <a:r>
              <a:rPr lang="en-GB" dirty="0">
                <a:effectLst/>
                <a:latin typeface="Arial" panose="020B0604020202020204" pitchFamily="34" charset="0"/>
              </a:rPr>
              <a:t> in de </a:t>
            </a:r>
            <a:r>
              <a:rPr lang="en-GB" dirty="0" err="1">
                <a:effectLst/>
                <a:latin typeface="Arial" panose="020B0604020202020204" pitchFamily="34" charset="0"/>
              </a:rPr>
              <a:t>memorie</a:t>
            </a:r>
            <a:r>
              <a:rPr lang="en-GB" dirty="0">
                <a:effectLst/>
                <a:latin typeface="Arial" panose="020B0604020202020204" pitchFamily="34" charset="0"/>
              </a:rPr>
              <a:t> van </a:t>
            </a:r>
            <a:r>
              <a:rPr lang="en-GB" dirty="0" err="1">
                <a:effectLst/>
                <a:latin typeface="Arial" panose="020B0604020202020204" pitchFamily="34" charset="0"/>
              </a:rPr>
              <a:t>toelichting</a:t>
            </a:r>
            <a:r>
              <a:rPr lang="en-GB" dirty="0">
                <a:effectLst/>
                <a:latin typeface="Arial" panose="020B0604020202020204" pitchFamily="34" charset="0"/>
              </a:rPr>
              <a:t> (pg. ):</a:t>
            </a:r>
            <a:br>
              <a:rPr lang="en-GB" dirty="0"/>
            </a:br>
            <a:r>
              <a:rPr lang="en-GB" dirty="0">
                <a:effectLst/>
                <a:latin typeface="Arial" panose="020B0604020202020204" pitchFamily="34" charset="0"/>
              </a:rPr>
              <a:t>• de </a:t>
            </a:r>
            <a:r>
              <a:rPr lang="en-GB" dirty="0" err="1">
                <a:effectLst/>
                <a:latin typeface="Arial" panose="020B0604020202020204" pitchFamily="34" charset="0"/>
              </a:rPr>
              <a:t>duur</a:t>
            </a:r>
            <a:r>
              <a:rPr lang="en-GB" dirty="0">
                <a:effectLst/>
                <a:latin typeface="Arial" panose="020B0604020202020204" pitchFamily="34" charset="0"/>
              </a:rPr>
              <a:t> van de procedure;</a:t>
            </a:r>
            <a:br>
              <a:rPr lang="en-GB" dirty="0"/>
            </a:br>
            <a:r>
              <a:rPr lang="en-GB" dirty="0">
                <a:effectLst/>
                <a:latin typeface="Arial" panose="020B0604020202020204" pitchFamily="34" charset="0"/>
              </a:rPr>
              <a:t>• het </a:t>
            </a:r>
            <a:r>
              <a:rPr lang="en-GB" dirty="0" err="1">
                <a:effectLst/>
                <a:latin typeface="Arial" panose="020B0604020202020204" pitchFamily="34" charset="0"/>
              </a:rPr>
              <a:t>aantal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procespartijen</a:t>
            </a:r>
            <a:r>
              <a:rPr lang="en-GB" dirty="0">
                <a:effectLst/>
                <a:latin typeface="Arial" panose="020B0604020202020204" pitchFamily="34" charset="0"/>
              </a:rPr>
              <a:t>;</a:t>
            </a:r>
            <a:br>
              <a:rPr lang="en-GB" dirty="0"/>
            </a:br>
            <a:r>
              <a:rPr lang="en-GB" dirty="0">
                <a:effectLst/>
                <a:latin typeface="Arial" panose="020B0604020202020204" pitchFamily="34" charset="0"/>
              </a:rPr>
              <a:t>• de </a:t>
            </a:r>
            <a:r>
              <a:rPr lang="en-GB" dirty="0" err="1">
                <a:effectLst/>
                <a:latin typeface="Arial" panose="020B0604020202020204" pitchFamily="34" charset="0"/>
              </a:rPr>
              <a:t>mogelijkheid</a:t>
            </a:r>
            <a:r>
              <a:rPr lang="en-GB" dirty="0">
                <a:effectLst/>
                <a:latin typeface="Arial" panose="020B0604020202020204" pitchFamily="34" charset="0"/>
              </a:rPr>
              <a:t> tot </a:t>
            </a:r>
            <a:r>
              <a:rPr lang="en-GB" dirty="0" err="1">
                <a:effectLst/>
                <a:latin typeface="Arial" panose="020B0604020202020204" pitchFamily="34" charset="0"/>
              </a:rPr>
              <a:t>interactie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tussen</a:t>
            </a:r>
            <a:r>
              <a:rPr lang="en-GB" dirty="0">
                <a:effectLst/>
                <a:latin typeface="Arial" panose="020B0604020202020204" pitchFamily="34" charset="0"/>
              </a:rPr>
              <a:t> de </a:t>
            </a:r>
            <a:r>
              <a:rPr lang="en-GB" dirty="0" err="1">
                <a:effectLst/>
                <a:latin typeface="Arial" panose="020B0604020202020204" pitchFamily="34" charset="0"/>
              </a:rPr>
              <a:t>partijen</a:t>
            </a:r>
            <a:r>
              <a:rPr lang="en-GB" dirty="0">
                <a:effectLst/>
                <a:latin typeface="Arial" panose="020B0604020202020204" pitchFamily="34" charset="0"/>
              </a:rPr>
              <a:t>;</a:t>
            </a:r>
            <a:br>
              <a:rPr lang="en-GB" dirty="0"/>
            </a:br>
            <a:r>
              <a:rPr lang="en-GB" dirty="0">
                <a:effectLst/>
                <a:latin typeface="Arial" panose="020B0604020202020204" pitchFamily="34" charset="0"/>
              </a:rPr>
              <a:t>• de </a:t>
            </a:r>
            <a:r>
              <a:rPr lang="en-GB" dirty="0" err="1">
                <a:effectLst/>
                <a:latin typeface="Arial" panose="020B0604020202020204" pitchFamily="34" charset="0"/>
              </a:rPr>
              <a:t>fase</a:t>
            </a:r>
            <a:r>
              <a:rPr lang="en-GB" dirty="0">
                <a:effectLst/>
                <a:latin typeface="Arial" panose="020B0604020202020204" pitchFamily="34" charset="0"/>
              </a:rPr>
              <a:t> van de procedure;</a:t>
            </a:r>
            <a:br>
              <a:rPr lang="en-GB" dirty="0"/>
            </a:br>
            <a:r>
              <a:rPr lang="en-GB" dirty="0">
                <a:effectLst/>
                <a:latin typeface="Arial" panose="020B0604020202020204" pitchFamily="34" charset="0"/>
              </a:rPr>
              <a:t>• de </a:t>
            </a:r>
            <a:r>
              <a:rPr lang="en-GB" dirty="0" err="1">
                <a:effectLst/>
                <a:latin typeface="Arial" panose="020B0604020202020204" pitchFamily="34" charset="0"/>
              </a:rPr>
              <a:t>mogelijkheden</a:t>
            </a:r>
            <a:r>
              <a:rPr lang="en-GB" dirty="0">
                <a:effectLst/>
                <a:latin typeface="Arial" panose="020B0604020202020204" pitchFamily="34" charset="0"/>
              </a:rPr>
              <a:t> van </a:t>
            </a:r>
            <a:r>
              <a:rPr lang="en-GB" dirty="0" err="1">
                <a:effectLst/>
                <a:latin typeface="Arial" panose="020B0604020202020204" pitchFamily="34" charset="0"/>
              </a:rPr>
              <a:t>rechtsmiddelen</a:t>
            </a:r>
            <a:r>
              <a:rPr lang="en-GB" dirty="0">
                <a:effectLst/>
                <a:latin typeface="Arial" panose="020B0604020202020204" pitchFamily="34" charset="0"/>
              </a:rPr>
              <a:t>;</a:t>
            </a:r>
            <a:br>
              <a:rPr lang="en-GB" dirty="0"/>
            </a:br>
            <a:r>
              <a:rPr lang="en-GB" dirty="0">
                <a:effectLst/>
                <a:latin typeface="Arial" panose="020B0604020202020204" pitchFamily="34" charset="0"/>
              </a:rPr>
              <a:t>• de </a:t>
            </a:r>
            <a:r>
              <a:rPr lang="en-GB" dirty="0" err="1">
                <a:effectLst/>
                <a:latin typeface="Arial" panose="020B0604020202020204" pitchFamily="34" charset="0"/>
              </a:rPr>
              <a:t>specifieke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complexiteit</a:t>
            </a:r>
            <a:r>
              <a:rPr lang="en-GB" dirty="0">
                <a:effectLst/>
                <a:latin typeface="Arial" panose="020B0604020202020204" pitchFamily="34" charset="0"/>
              </a:rPr>
              <a:t> van de </a:t>
            </a:r>
            <a:r>
              <a:rPr lang="en-GB" dirty="0" err="1">
                <a:effectLst/>
                <a:latin typeface="Arial" panose="020B0604020202020204" pitchFamily="34" charset="0"/>
              </a:rPr>
              <a:t>zaak</a:t>
            </a:r>
            <a:r>
              <a:rPr lang="en-GB" dirty="0">
                <a:effectLst/>
                <a:latin typeface="Arial" panose="020B0604020202020204" pitchFamily="34" charset="0"/>
              </a:rPr>
              <a:t>;</a:t>
            </a:r>
            <a:br>
              <a:rPr lang="en-GB" dirty="0"/>
            </a:br>
            <a:r>
              <a:rPr lang="en-GB" dirty="0">
                <a:effectLst/>
                <a:latin typeface="Arial" panose="020B0604020202020204" pitchFamily="34" charset="0"/>
              </a:rPr>
              <a:t>• de </a:t>
            </a:r>
            <a:r>
              <a:rPr lang="en-GB" dirty="0" err="1">
                <a:effectLst/>
                <a:latin typeface="Arial" panose="020B0604020202020204" pitchFamily="34" charset="0"/>
              </a:rPr>
              <a:t>hoedanigheid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en</a:t>
            </a:r>
            <a:r>
              <a:rPr lang="en-GB" dirty="0">
                <a:effectLst/>
                <a:latin typeface="Arial" panose="020B0604020202020204" pitchFamily="34" charset="0"/>
              </a:rPr>
              <a:t> de </a:t>
            </a:r>
            <a:r>
              <a:rPr lang="en-GB" dirty="0" err="1">
                <a:effectLst/>
                <a:latin typeface="Arial" panose="020B0604020202020204" pitchFamily="34" charset="0"/>
              </a:rPr>
              <a:t>persoonlijke</a:t>
            </a:r>
            <a:r>
              <a:rPr lang="en-GB" dirty="0">
                <a:effectLst/>
                <a:latin typeface="Arial" panose="020B0604020202020204" pitchFamily="34" charset="0"/>
              </a:rPr>
              <a:t> (</a:t>
            </a:r>
            <a:r>
              <a:rPr lang="en-GB" dirty="0" err="1">
                <a:effectLst/>
                <a:latin typeface="Arial" panose="020B0604020202020204" pitchFamily="34" charset="0"/>
              </a:rPr>
              <a:t>fysieke</a:t>
            </a:r>
            <a:r>
              <a:rPr lang="en-GB" dirty="0">
                <a:effectLst/>
                <a:latin typeface="Arial" panose="020B0604020202020204" pitchFamily="34" charset="0"/>
              </a:rPr>
              <a:t> of </a:t>
            </a:r>
            <a:r>
              <a:rPr lang="en-GB" dirty="0" err="1">
                <a:effectLst/>
                <a:latin typeface="Arial" panose="020B0604020202020204" pitchFamily="34" charset="0"/>
              </a:rPr>
              <a:t>psychische</a:t>
            </a:r>
            <a:r>
              <a:rPr lang="en-GB" dirty="0">
                <a:effectLst/>
                <a:latin typeface="Arial" panose="020B0604020202020204" pitchFamily="34" charset="0"/>
              </a:rPr>
              <a:t>) </a:t>
            </a:r>
            <a:r>
              <a:rPr lang="en-GB" dirty="0" err="1">
                <a:effectLst/>
                <a:latin typeface="Arial" panose="020B0604020202020204" pitchFamily="34" charset="0"/>
              </a:rPr>
              <a:t>toestand</a:t>
            </a:r>
            <a:r>
              <a:rPr lang="en-GB" dirty="0">
                <a:effectLst/>
                <a:latin typeface="Arial" panose="020B0604020202020204" pitchFamily="34" charset="0"/>
              </a:rPr>
              <a:t> van de </a:t>
            </a:r>
            <a:r>
              <a:rPr lang="en-GB" dirty="0" err="1">
                <a:effectLst/>
                <a:latin typeface="Arial" panose="020B0604020202020204" pitchFamily="34" charset="0"/>
              </a:rPr>
              <a:t>personen</a:t>
            </a:r>
            <a:r>
              <a:rPr lang="en-GB" dirty="0">
                <a:effectLst/>
                <a:latin typeface="Arial" panose="020B0604020202020204" pitchFamily="34" charset="0"/>
              </a:rPr>
              <a:t> die </a:t>
            </a:r>
            <a:r>
              <a:rPr lang="en-GB" dirty="0" err="1">
                <a:effectLst/>
                <a:latin typeface="Arial" panose="020B0604020202020204" pitchFamily="34" charset="0"/>
              </a:rPr>
              <a:t>moeten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worden</a:t>
            </a:r>
            <a:br>
              <a:rPr lang="en-GB" dirty="0"/>
            </a:br>
            <a:r>
              <a:rPr lang="en-GB" dirty="0" err="1">
                <a:effectLst/>
                <a:latin typeface="Arial" panose="020B0604020202020204" pitchFamily="34" charset="0"/>
              </a:rPr>
              <a:t>gehoord</a:t>
            </a:r>
            <a:r>
              <a:rPr lang="en-GB" dirty="0">
                <a:effectLst/>
                <a:latin typeface="Arial" panose="020B0604020202020204" pitchFamily="34" charset="0"/>
              </a:rPr>
              <a:t>;</a:t>
            </a:r>
            <a:br>
              <a:rPr lang="en-GB" dirty="0"/>
            </a:br>
            <a:r>
              <a:rPr lang="en-GB" dirty="0">
                <a:effectLst/>
                <a:latin typeface="Arial" panose="020B0604020202020204" pitchFamily="34" charset="0"/>
              </a:rPr>
              <a:t>• de </a:t>
            </a:r>
            <a:r>
              <a:rPr lang="en-GB" dirty="0" err="1">
                <a:effectLst/>
                <a:latin typeface="Arial" panose="020B0604020202020204" pitchFamily="34" charset="0"/>
              </a:rPr>
              <a:t>aard</a:t>
            </a:r>
            <a:r>
              <a:rPr lang="en-GB" dirty="0">
                <a:effectLst/>
                <a:latin typeface="Arial" panose="020B0604020202020204" pitchFamily="34" charset="0"/>
              </a:rPr>
              <a:t> van het </a:t>
            </a:r>
            <a:r>
              <a:rPr lang="en-GB" dirty="0" err="1">
                <a:effectLst/>
                <a:latin typeface="Arial" panose="020B0604020202020204" pitchFamily="34" charset="0"/>
              </a:rPr>
              <a:t>geschil</a:t>
            </a:r>
            <a:r>
              <a:rPr lang="en-GB" dirty="0">
                <a:effectLst/>
                <a:latin typeface="Arial" panose="020B0604020202020204" pitchFamily="34" charset="0"/>
              </a:rPr>
              <a:t>;</a:t>
            </a:r>
            <a:br>
              <a:rPr lang="en-GB" dirty="0"/>
            </a:br>
            <a:r>
              <a:rPr lang="en-GB" dirty="0">
                <a:effectLst/>
                <a:latin typeface="Arial" panose="020B0604020202020204" pitchFamily="34" charset="0"/>
              </a:rPr>
              <a:t>• de </a:t>
            </a:r>
            <a:r>
              <a:rPr lang="en-GB" dirty="0" err="1">
                <a:effectLst/>
                <a:latin typeface="Arial" panose="020B0604020202020204" pitchFamily="34" charset="0"/>
              </a:rPr>
              <a:t>hoeveelheid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en</a:t>
            </a:r>
            <a:r>
              <a:rPr lang="en-GB" dirty="0">
                <a:effectLst/>
                <a:latin typeface="Arial" panose="020B0604020202020204" pitchFamily="34" charset="0"/>
              </a:rPr>
              <a:t> de </a:t>
            </a:r>
            <a:r>
              <a:rPr lang="en-GB" dirty="0" err="1">
                <a:effectLst/>
                <a:latin typeface="Arial" panose="020B0604020202020204" pitchFamily="34" charset="0"/>
              </a:rPr>
              <a:t>aard</a:t>
            </a:r>
            <a:r>
              <a:rPr lang="en-GB" dirty="0">
                <a:effectLst/>
                <a:latin typeface="Arial" panose="020B0604020202020204" pitchFamily="34" charset="0"/>
              </a:rPr>
              <a:t> van de </a:t>
            </a:r>
            <a:r>
              <a:rPr lang="en-GB" dirty="0" err="1">
                <a:effectLst/>
                <a:latin typeface="Arial" panose="020B0604020202020204" pitchFamily="34" charset="0"/>
              </a:rPr>
              <a:t>stukken</a:t>
            </a:r>
            <a:r>
              <a:rPr lang="en-GB" dirty="0">
                <a:effectLst/>
                <a:latin typeface="Arial" panose="020B0604020202020204" pitchFamily="34" charset="0"/>
              </a:rPr>
              <a:t> die </a:t>
            </a:r>
            <a:r>
              <a:rPr lang="en-GB" dirty="0" err="1">
                <a:effectLst/>
                <a:latin typeface="Arial" panose="020B0604020202020204" pitchFamily="34" charset="0"/>
              </a:rPr>
              <a:t>moet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worden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voorgelegd</a:t>
            </a:r>
            <a:r>
              <a:rPr lang="en-GB" dirty="0">
                <a:effectLst/>
                <a:latin typeface="Arial" panose="020B0604020202020204" pitchFamily="34" charset="0"/>
              </a:rPr>
              <a:t>;</a:t>
            </a:r>
            <a:br>
              <a:rPr lang="en-GB" dirty="0"/>
            </a:br>
            <a:r>
              <a:rPr lang="en-GB" dirty="0">
                <a:effectLst/>
                <a:latin typeface="Arial" panose="020B0604020202020204" pitchFamily="34" charset="0"/>
              </a:rPr>
              <a:t>• elk </a:t>
            </a:r>
            <a:r>
              <a:rPr lang="en-GB" dirty="0" err="1">
                <a:effectLst/>
                <a:latin typeface="Arial" panose="020B0604020202020204" pitchFamily="34" charset="0"/>
              </a:rPr>
              <a:t>ander</a:t>
            </a:r>
            <a:r>
              <a:rPr lang="en-GB" dirty="0">
                <a:effectLst/>
                <a:latin typeface="Arial" panose="020B0604020202020204" pitchFamily="34" charset="0"/>
              </a:rPr>
              <a:t> element </a:t>
            </a:r>
            <a:r>
              <a:rPr lang="en-GB" dirty="0" err="1">
                <a:effectLst/>
                <a:latin typeface="Arial" panose="020B0604020202020204" pitchFamily="34" charset="0"/>
              </a:rPr>
              <a:t>dat</a:t>
            </a:r>
            <a:r>
              <a:rPr lang="en-GB" dirty="0">
                <a:effectLst/>
                <a:latin typeface="Arial" panose="020B0604020202020204" pitchFamily="34" charset="0"/>
              </a:rPr>
              <a:t> de </a:t>
            </a:r>
            <a:r>
              <a:rPr lang="en-GB" dirty="0" err="1">
                <a:effectLst/>
                <a:latin typeface="Arial" panose="020B0604020202020204" pitchFamily="34" charset="0"/>
              </a:rPr>
              <a:t>rechter</a:t>
            </a:r>
            <a:r>
              <a:rPr lang="en-GB" dirty="0">
                <a:effectLst/>
                <a:latin typeface="Arial" panose="020B0604020202020204" pitchFamily="34" charset="0"/>
              </a:rPr>
              <a:t> relevant </a:t>
            </a:r>
            <a:r>
              <a:rPr lang="en-GB" dirty="0" err="1">
                <a:effectLst/>
                <a:latin typeface="Arial" panose="020B0604020202020204" pitchFamily="34" charset="0"/>
              </a:rPr>
              <a:t>acht</a:t>
            </a:r>
            <a:r>
              <a:rPr lang="en-GB" dirty="0">
                <a:effectLst/>
                <a:latin typeface="Arial" panose="020B0604020202020204" pitchFamily="34" charset="0"/>
              </a:rPr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71098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effectLst/>
                <a:latin typeface="Arial" panose="020B0604020202020204" pitchFamily="34" charset="0"/>
              </a:rPr>
              <a:t>De criteria die de </a:t>
            </a:r>
            <a:r>
              <a:rPr lang="en-GB" dirty="0" err="1">
                <a:effectLst/>
                <a:latin typeface="Arial" panose="020B0604020202020204" pitchFamily="34" charset="0"/>
              </a:rPr>
              <a:t>rechter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bij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zijn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beslissing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moet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hanteren</a:t>
            </a:r>
            <a:r>
              <a:rPr lang="en-GB" dirty="0">
                <a:effectLst/>
                <a:latin typeface="Arial" panose="020B0604020202020204" pitchFamily="34" charset="0"/>
              </a:rPr>
              <a:t>, </a:t>
            </a:r>
            <a:r>
              <a:rPr lang="en-GB" dirty="0" err="1">
                <a:effectLst/>
                <a:latin typeface="Arial" panose="020B0604020202020204" pitchFamily="34" charset="0"/>
              </a:rPr>
              <a:t>zijn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te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vinden</a:t>
            </a:r>
            <a:r>
              <a:rPr lang="en-GB" dirty="0">
                <a:effectLst/>
                <a:latin typeface="Arial" panose="020B0604020202020204" pitchFamily="34" charset="0"/>
              </a:rPr>
              <a:t> in de </a:t>
            </a:r>
            <a:r>
              <a:rPr lang="en-GB" dirty="0" err="1">
                <a:effectLst/>
                <a:latin typeface="Arial" panose="020B0604020202020204" pitchFamily="34" charset="0"/>
              </a:rPr>
              <a:t>memorie</a:t>
            </a:r>
            <a:r>
              <a:rPr lang="en-GB" dirty="0">
                <a:effectLst/>
                <a:latin typeface="Arial" panose="020B0604020202020204" pitchFamily="34" charset="0"/>
              </a:rPr>
              <a:t> van </a:t>
            </a:r>
            <a:r>
              <a:rPr lang="en-GB" dirty="0" err="1">
                <a:effectLst/>
                <a:latin typeface="Arial" panose="020B0604020202020204" pitchFamily="34" charset="0"/>
              </a:rPr>
              <a:t>toelichting</a:t>
            </a:r>
            <a:r>
              <a:rPr lang="en-GB" dirty="0">
                <a:effectLst/>
                <a:latin typeface="Arial" panose="020B0604020202020204" pitchFamily="34" charset="0"/>
              </a:rPr>
              <a:t> (pg. ):</a:t>
            </a:r>
            <a:br>
              <a:rPr lang="en-GB" dirty="0"/>
            </a:br>
            <a:r>
              <a:rPr lang="en-GB" dirty="0">
                <a:effectLst/>
                <a:latin typeface="Arial" panose="020B0604020202020204" pitchFamily="34" charset="0"/>
              </a:rPr>
              <a:t>• de </a:t>
            </a:r>
            <a:r>
              <a:rPr lang="en-GB" dirty="0" err="1">
                <a:effectLst/>
                <a:latin typeface="Arial" panose="020B0604020202020204" pitchFamily="34" charset="0"/>
              </a:rPr>
              <a:t>duur</a:t>
            </a:r>
            <a:r>
              <a:rPr lang="en-GB" dirty="0">
                <a:effectLst/>
                <a:latin typeface="Arial" panose="020B0604020202020204" pitchFamily="34" charset="0"/>
              </a:rPr>
              <a:t> van de procedure;</a:t>
            </a:r>
            <a:br>
              <a:rPr lang="en-GB" dirty="0"/>
            </a:br>
            <a:r>
              <a:rPr lang="en-GB" dirty="0">
                <a:effectLst/>
                <a:latin typeface="Arial" panose="020B0604020202020204" pitchFamily="34" charset="0"/>
              </a:rPr>
              <a:t>• het </a:t>
            </a:r>
            <a:r>
              <a:rPr lang="en-GB" dirty="0" err="1">
                <a:effectLst/>
                <a:latin typeface="Arial" panose="020B0604020202020204" pitchFamily="34" charset="0"/>
              </a:rPr>
              <a:t>aantal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procespartijen</a:t>
            </a:r>
            <a:r>
              <a:rPr lang="en-GB" dirty="0">
                <a:effectLst/>
                <a:latin typeface="Arial" panose="020B0604020202020204" pitchFamily="34" charset="0"/>
              </a:rPr>
              <a:t>;</a:t>
            </a:r>
            <a:br>
              <a:rPr lang="en-GB" dirty="0"/>
            </a:br>
            <a:r>
              <a:rPr lang="en-GB" dirty="0">
                <a:effectLst/>
                <a:latin typeface="Arial" panose="020B0604020202020204" pitchFamily="34" charset="0"/>
              </a:rPr>
              <a:t>• de </a:t>
            </a:r>
            <a:r>
              <a:rPr lang="en-GB" dirty="0" err="1">
                <a:effectLst/>
                <a:latin typeface="Arial" panose="020B0604020202020204" pitchFamily="34" charset="0"/>
              </a:rPr>
              <a:t>mogelijkheid</a:t>
            </a:r>
            <a:r>
              <a:rPr lang="en-GB" dirty="0">
                <a:effectLst/>
                <a:latin typeface="Arial" panose="020B0604020202020204" pitchFamily="34" charset="0"/>
              </a:rPr>
              <a:t> tot </a:t>
            </a:r>
            <a:r>
              <a:rPr lang="en-GB" dirty="0" err="1">
                <a:effectLst/>
                <a:latin typeface="Arial" panose="020B0604020202020204" pitchFamily="34" charset="0"/>
              </a:rPr>
              <a:t>interactie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tussen</a:t>
            </a:r>
            <a:r>
              <a:rPr lang="en-GB" dirty="0">
                <a:effectLst/>
                <a:latin typeface="Arial" panose="020B0604020202020204" pitchFamily="34" charset="0"/>
              </a:rPr>
              <a:t> de </a:t>
            </a:r>
            <a:r>
              <a:rPr lang="en-GB" dirty="0" err="1">
                <a:effectLst/>
                <a:latin typeface="Arial" panose="020B0604020202020204" pitchFamily="34" charset="0"/>
              </a:rPr>
              <a:t>partijen</a:t>
            </a:r>
            <a:r>
              <a:rPr lang="en-GB" dirty="0">
                <a:effectLst/>
                <a:latin typeface="Arial" panose="020B0604020202020204" pitchFamily="34" charset="0"/>
              </a:rPr>
              <a:t>;</a:t>
            </a:r>
            <a:br>
              <a:rPr lang="en-GB" dirty="0"/>
            </a:br>
            <a:r>
              <a:rPr lang="en-GB" dirty="0">
                <a:effectLst/>
                <a:latin typeface="Arial" panose="020B0604020202020204" pitchFamily="34" charset="0"/>
              </a:rPr>
              <a:t>• de </a:t>
            </a:r>
            <a:r>
              <a:rPr lang="en-GB" dirty="0" err="1">
                <a:effectLst/>
                <a:latin typeface="Arial" panose="020B0604020202020204" pitchFamily="34" charset="0"/>
              </a:rPr>
              <a:t>fase</a:t>
            </a:r>
            <a:r>
              <a:rPr lang="en-GB" dirty="0">
                <a:effectLst/>
                <a:latin typeface="Arial" panose="020B0604020202020204" pitchFamily="34" charset="0"/>
              </a:rPr>
              <a:t> van de procedure;</a:t>
            </a:r>
            <a:br>
              <a:rPr lang="en-GB" dirty="0"/>
            </a:br>
            <a:r>
              <a:rPr lang="en-GB" dirty="0">
                <a:effectLst/>
                <a:latin typeface="Arial" panose="020B0604020202020204" pitchFamily="34" charset="0"/>
              </a:rPr>
              <a:t>• de </a:t>
            </a:r>
            <a:r>
              <a:rPr lang="en-GB" dirty="0" err="1">
                <a:effectLst/>
                <a:latin typeface="Arial" panose="020B0604020202020204" pitchFamily="34" charset="0"/>
              </a:rPr>
              <a:t>mogelijkheden</a:t>
            </a:r>
            <a:r>
              <a:rPr lang="en-GB" dirty="0">
                <a:effectLst/>
                <a:latin typeface="Arial" panose="020B0604020202020204" pitchFamily="34" charset="0"/>
              </a:rPr>
              <a:t> van </a:t>
            </a:r>
            <a:r>
              <a:rPr lang="en-GB" dirty="0" err="1">
                <a:effectLst/>
                <a:latin typeface="Arial" panose="020B0604020202020204" pitchFamily="34" charset="0"/>
              </a:rPr>
              <a:t>rechtsmiddelen</a:t>
            </a:r>
            <a:r>
              <a:rPr lang="en-GB" dirty="0">
                <a:effectLst/>
                <a:latin typeface="Arial" panose="020B0604020202020204" pitchFamily="34" charset="0"/>
              </a:rPr>
              <a:t>;</a:t>
            </a:r>
            <a:br>
              <a:rPr lang="en-GB" dirty="0"/>
            </a:br>
            <a:r>
              <a:rPr lang="en-GB" dirty="0">
                <a:effectLst/>
                <a:latin typeface="Arial" panose="020B0604020202020204" pitchFamily="34" charset="0"/>
              </a:rPr>
              <a:t>• de </a:t>
            </a:r>
            <a:r>
              <a:rPr lang="en-GB" dirty="0" err="1">
                <a:effectLst/>
                <a:latin typeface="Arial" panose="020B0604020202020204" pitchFamily="34" charset="0"/>
              </a:rPr>
              <a:t>specifieke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complexiteit</a:t>
            </a:r>
            <a:r>
              <a:rPr lang="en-GB" dirty="0">
                <a:effectLst/>
                <a:latin typeface="Arial" panose="020B0604020202020204" pitchFamily="34" charset="0"/>
              </a:rPr>
              <a:t> van de </a:t>
            </a:r>
            <a:r>
              <a:rPr lang="en-GB" dirty="0" err="1">
                <a:effectLst/>
                <a:latin typeface="Arial" panose="020B0604020202020204" pitchFamily="34" charset="0"/>
              </a:rPr>
              <a:t>zaak</a:t>
            </a:r>
            <a:r>
              <a:rPr lang="en-GB" dirty="0">
                <a:effectLst/>
                <a:latin typeface="Arial" panose="020B0604020202020204" pitchFamily="34" charset="0"/>
              </a:rPr>
              <a:t>;</a:t>
            </a:r>
            <a:br>
              <a:rPr lang="en-GB" dirty="0"/>
            </a:br>
            <a:r>
              <a:rPr lang="en-GB" dirty="0">
                <a:effectLst/>
                <a:latin typeface="Arial" panose="020B0604020202020204" pitchFamily="34" charset="0"/>
              </a:rPr>
              <a:t>• de </a:t>
            </a:r>
            <a:r>
              <a:rPr lang="en-GB" dirty="0" err="1">
                <a:effectLst/>
                <a:latin typeface="Arial" panose="020B0604020202020204" pitchFamily="34" charset="0"/>
              </a:rPr>
              <a:t>hoedanigheid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en</a:t>
            </a:r>
            <a:r>
              <a:rPr lang="en-GB" dirty="0">
                <a:effectLst/>
                <a:latin typeface="Arial" panose="020B0604020202020204" pitchFamily="34" charset="0"/>
              </a:rPr>
              <a:t> de </a:t>
            </a:r>
            <a:r>
              <a:rPr lang="en-GB" dirty="0" err="1">
                <a:effectLst/>
                <a:latin typeface="Arial" panose="020B0604020202020204" pitchFamily="34" charset="0"/>
              </a:rPr>
              <a:t>persoonlijke</a:t>
            </a:r>
            <a:r>
              <a:rPr lang="en-GB" dirty="0">
                <a:effectLst/>
                <a:latin typeface="Arial" panose="020B0604020202020204" pitchFamily="34" charset="0"/>
              </a:rPr>
              <a:t> (</a:t>
            </a:r>
            <a:r>
              <a:rPr lang="en-GB" dirty="0" err="1">
                <a:effectLst/>
                <a:latin typeface="Arial" panose="020B0604020202020204" pitchFamily="34" charset="0"/>
              </a:rPr>
              <a:t>fysieke</a:t>
            </a:r>
            <a:r>
              <a:rPr lang="en-GB" dirty="0">
                <a:effectLst/>
                <a:latin typeface="Arial" panose="020B0604020202020204" pitchFamily="34" charset="0"/>
              </a:rPr>
              <a:t> of </a:t>
            </a:r>
            <a:r>
              <a:rPr lang="en-GB" dirty="0" err="1">
                <a:effectLst/>
                <a:latin typeface="Arial" panose="020B0604020202020204" pitchFamily="34" charset="0"/>
              </a:rPr>
              <a:t>psychische</a:t>
            </a:r>
            <a:r>
              <a:rPr lang="en-GB" dirty="0">
                <a:effectLst/>
                <a:latin typeface="Arial" panose="020B0604020202020204" pitchFamily="34" charset="0"/>
              </a:rPr>
              <a:t>) </a:t>
            </a:r>
            <a:r>
              <a:rPr lang="en-GB" dirty="0" err="1">
                <a:effectLst/>
                <a:latin typeface="Arial" panose="020B0604020202020204" pitchFamily="34" charset="0"/>
              </a:rPr>
              <a:t>toestand</a:t>
            </a:r>
            <a:r>
              <a:rPr lang="en-GB" dirty="0">
                <a:effectLst/>
                <a:latin typeface="Arial" panose="020B0604020202020204" pitchFamily="34" charset="0"/>
              </a:rPr>
              <a:t> van de </a:t>
            </a:r>
            <a:r>
              <a:rPr lang="en-GB" dirty="0" err="1">
                <a:effectLst/>
                <a:latin typeface="Arial" panose="020B0604020202020204" pitchFamily="34" charset="0"/>
              </a:rPr>
              <a:t>personen</a:t>
            </a:r>
            <a:r>
              <a:rPr lang="en-GB" dirty="0">
                <a:effectLst/>
                <a:latin typeface="Arial" panose="020B0604020202020204" pitchFamily="34" charset="0"/>
              </a:rPr>
              <a:t> die </a:t>
            </a:r>
            <a:r>
              <a:rPr lang="en-GB" dirty="0" err="1">
                <a:effectLst/>
                <a:latin typeface="Arial" panose="020B0604020202020204" pitchFamily="34" charset="0"/>
              </a:rPr>
              <a:t>moeten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worden</a:t>
            </a:r>
            <a:br>
              <a:rPr lang="en-GB" dirty="0"/>
            </a:br>
            <a:r>
              <a:rPr lang="en-GB" dirty="0" err="1">
                <a:effectLst/>
                <a:latin typeface="Arial" panose="020B0604020202020204" pitchFamily="34" charset="0"/>
              </a:rPr>
              <a:t>gehoord</a:t>
            </a:r>
            <a:r>
              <a:rPr lang="en-GB" dirty="0">
                <a:effectLst/>
                <a:latin typeface="Arial" panose="020B0604020202020204" pitchFamily="34" charset="0"/>
              </a:rPr>
              <a:t>;</a:t>
            </a:r>
            <a:br>
              <a:rPr lang="en-GB" dirty="0"/>
            </a:br>
            <a:r>
              <a:rPr lang="en-GB" dirty="0">
                <a:effectLst/>
                <a:latin typeface="Arial" panose="020B0604020202020204" pitchFamily="34" charset="0"/>
              </a:rPr>
              <a:t>• de </a:t>
            </a:r>
            <a:r>
              <a:rPr lang="en-GB" dirty="0" err="1">
                <a:effectLst/>
                <a:latin typeface="Arial" panose="020B0604020202020204" pitchFamily="34" charset="0"/>
              </a:rPr>
              <a:t>aard</a:t>
            </a:r>
            <a:r>
              <a:rPr lang="en-GB" dirty="0">
                <a:effectLst/>
                <a:latin typeface="Arial" panose="020B0604020202020204" pitchFamily="34" charset="0"/>
              </a:rPr>
              <a:t> van het </a:t>
            </a:r>
            <a:r>
              <a:rPr lang="en-GB" dirty="0" err="1">
                <a:effectLst/>
                <a:latin typeface="Arial" panose="020B0604020202020204" pitchFamily="34" charset="0"/>
              </a:rPr>
              <a:t>geschil</a:t>
            </a:r>
            <a:r>
              <a:rPr lang="en-GB" dirty="0">
                <a:effectLst/>
                <a:latin typeface="Arial" panose="020B0604020202020204" pitchFamily="34" charset="0"/>
              </a:rPr>
              <a:t>;</a:t>
            </a:r>
            <a:br>
              <a:rPr lang="en-GB" dirty="0"/>
            </a:br>
            <a:r>
              <a:rPr lang="en-GB" dirty="0">
                <a:effectLst/>
                <a:latin typeface="Arial" panose="020B0604020202020204" pitchFamily="34" charset="0"/>
              </a:rPr>
              <a:t>• de </a:t>
            </a:r>
            <a:r>
              <a:rPr lang="en-GB" dirty="0" err="1">
                <a:effectLst/>
                <a:latin typeface="Arial" panose="020B0604020202020204" pitchFamily="34" charset="0"/>
              </a:rPr>
              <a:t>hoeveelheid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en</a:t>
            </a:r>
            <a:r>
              <a:rPr lang="en-GB" dirty="0">
                <a:effectLst/>
                <a:latin typeface="Arial" panose="020B0604020202020204" pitchFamily="34" charset="0"/>
              </a:rPr>
              <a:t> de </a:t>
            </a:r>
            <a:r>
              <a:rPr lang="en-GB" dirty="0" err="1">
                <a:effectLst/>
                <a:latin typeface="Arial" panose="020B0604020202020204" pitchFamily="34" charset="0"/>
              </a:rPr>
              <a:t>aard</a:t>
            </a:r>
            <a:r>
              <a:rPr lang="en-GB" dirty="0">
                <a:effectLst/>
                <a:latin typeface="Arial" panose="020B0604020202020204" pitchFamily="34" charset="0"/>
              </a:rPr>
              <a:t> van de </a:t>
            </a:r>
            <a:r>
              <a:rPr lang="en-GB" dirty="0" err="1">
                <a:effectLst/>
                <a:latin typeface="Arial" panose="020B0604020202020204" pitchFamily="34" charset="0"/>
              </a:rPr>
              <a:t>stukken</a:t>
            </a:r>
            <a:r>
              <a:rPr lang="en-GB" dirty="0">
                <a:effectLst/>
                <a:latin typeface="Arial" panose="020B0604020202020204" pitchFamily="34" charset="0"/>
              </a:rPr>
              <a:t> die </a:t>
            </a:r>
            <a:r>
              <a:rPr lang="en-GB" dirty="0" err="1">
                <a:effectLst/>
                <a:latin typeface="Arial" panose="020B0604020202020204" pitchFamily="34" charset="0"/>
              </a:rPr>
              <a:t>moet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worden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voorgelegd</a:t>
            </a:r>
            <a:r>
              <a:rPr lang="en-GB" dirty="0">
                <a:effectLst/>
                <a:latin typeface="Arial" panose="020B0604020202020204" pitchFamily="34" charset="0"/>
              </a:rPr>
              <a:t>;</a:t>
            </a:r>
            <a:br>
              <a:rPr lang="en-GB" dirty="0"/>
            </a:br>
            <a:r>
              <a:rPr lang="en-GB" dirty="0">
                <a:effectLst/>
                <a:latin typeface="Arial" panose="020B0604020202020204" pitchFamily="34" charset="0"/>
              </a:rPr>
              <a:t>• elk </a:t>
            </a:r>
            <a:r>
              <a:rPr lang="en-GB" dirty="0" err="1">
                <a:effectLst/>
                <a:latin typeface="Arial" panose="020B0604020202020204" pitchFamily="34" charset="0"/>
              </a:rPr>
              <a:t>ander</a:t>
            </a:r>
            <a:r>
              <a:rPr lang="en-GB" dirty="0">
                <a:effectLst/>
                <a:latin typeface="Arial" panose="020B0604020202020204" pitchFamily="34" charset="0"/>
              </a:rPr>
              <a:t> element </a:t>
            </a:r>
            <a:r>
              <a:rPr lang="en-GB" dirty="0" err="1">
                <a:effectLst/>
                <a:latin typeface="Arial" panose="020B0604020202020204" pitchFamily="34" charset="0"/>
              </a:rPr>
              <a:t>dat</a:t>
            </a:r>
            <a:r>
              <a:rPr lang="en-GB" dirty="0">
                <a:effectLst/>
                <a:latin typeface="Arial" panose="020B0604020202020204" pitchFamily="34" charset="0"/>
              </a:rPr>
              <a:t> de </a:t>
            </a:r>
            <a:r>
              <a:rPr lang="en-GB" dirty="0" err="1">
                <a:effectLst/>
                <a:latin typeface="Arial" panose="020B0604020202020204" pitchFamily="34" charset="0"/>
              </a:rPr>
              <a:t>rechter</a:t>
            </a:r>
            <a:r>
              <a:rPr lang="en-GB" dirty="0">
                <a:effectLst/>
                <a:latin typeface="Arial" panose="020B0604020202020204" pitchFamily="34" charset="0"/>
              </a:rPr>
              <a:t> relevant </a:t>
            </a:r>
            <a:r>
              <a:rPr lang="en-GB" dirty="0" err="1">
                <a:effectLst/>
                <a:latin typeface="Arial" panose="020B0604020202020204" pitchFamily="34" charset="0"/>
              </a:rPr>
              <a:t>acht</a:t>
            </a:r>
            <a:r>
              <a:rPr lang="en-GB" dirty="0">
                <a:effectLst/>
                <a:latin typeface="Arial" panose="020B0604020202020204" pitchFamily="34" charset="0"/>
              </a:rPr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5628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75584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800000"/>
            <a:ext cx="1840048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83600" y="5706000"/>
            <a:ext cx="4284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4732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24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800000"/>
            <a:ext cx="1840048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83600" y="5706000"/>
            <a:ext cx="4284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4732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46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31/03/2023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53669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0"/>
            <a:ext cx="9144000" cy="6372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48000"/>
            <a:ext cx="1512458" cy="54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0000"/>
            <a:ext cx="3300991" cy="32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90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31/03/2023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25954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31/03/2023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32639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31/03/2023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134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31/03/2023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1974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3008313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31/03/2023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53469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8334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566000" y="6048000"/>
            <a:ext cx="1980000" cy="2880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9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048000"/>
            <a:ext cx="936000" cy="288000"/>
          </a:xfrm>
        </p:spPr>
        <p:txBody>
          <a:bodyPr/>
          <a:lstStyle/>
          <a:p>
            <a:fld id="{C4DDCD72-59EE-436D-B435-201699A5BB49}" type="datetimeFigureOut">
              <a:rPr lang="nl-BE" smtClean="0"/>
              <a:pPr/>
              <a:t>31/03/2023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73489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31/03/2023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16900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0"/>
            <a:ext cx="9144000" cy="6372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48000"/>
            <a:ext cx="1512458" cy="54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0000"/>
            <a:ext cx="3300991" cy="32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96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31/03/2023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98030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31/03/2023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37820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31/03/2023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1822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31/03/2023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9059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3008313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31/03/2023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06352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8334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048000"/>
            <a:ext cx="936000" cy="288000"/>
          </a:xfrm>
        </p:spPr>
        <p:txBody>
          <a:bodyPr/>
          <a:lstStyle/>
          <a:p>
            <a:fld id="{C4DDCD72-59EE-436D-B435-201699A5BB49}" type="datetimeFigureOut">
              <a:rPr lang="nl-BE" smtClean="0"/>
              <a:pPr/>
              <a:t>31/03/2023</a:t>
            </a:fld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566000" y="6048000"/>
            <a:ext cx="1980000" cy="288000"/>
          </a:xfr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24263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552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DDCD72-59EE-436D-B435-201699A5BB49}" type="datetimeFigureOut">
              <a:rPr lang="nl-BE" smtClean="0"/>
              <a:pPr/>
              <a:t>31/03/2023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66000" y="6048000"/>
            <a:ext cx="198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36000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372000"/>
            <a:ext cx="9144000" cy="486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48000"/>
            <a:ext cx="15124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1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9" r:id="rId2"/>
    <p:sldLayoutId id="2147483698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4000"/>
            <a:ext cx="3240000" cy="2668236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552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DDCD72-59EE-436D-B435-201699A5BB49}" type="datetimeFigureOut">
              <a:rPr lang="nl-BE" smtClean="0"/>
              <a:pPr/>
              <a:t>31/03/2023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66000" y="6048000"/>
            <a:ext cx="198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36000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372000"/>
            <a:ext cx="9144000" cy="486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48000"/>
            <a:ext cx="15124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5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justonweb.be/log-in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80707" y="1576651"/>
            <a:ext cx="5555710" cy="2211228"/>
          </a:xfrm>
        </p:spPr>
        <p:txBody>
          <a:bodyPr anchor="ctr"/>
          <a:lstStyle/>
          <a:p>
            <a:pPr algn="ctr"/>
            <a:r>
              <a:rPr lang="nl-BE" sz="3600" dirty="0">
                <a:latin typeface="Arial Rounded MT Bold" panose="020F0704030504030204" pitchFamily="34" charset="77"/>
              </a:rPr>
              <a:t>DigiRights </a:t>
            </a:r>
            <a:br>
              <a:rPr lang="nl-BE" sz="3600" dirty="0">
                <a:latin typeface="Arial Rounded MT Bold" panose="020F0704030504030204" pitchFamily="34" charset="77"/>
              </a:rPr>
            </a:br>
            <a:br>
              <a:rPr lang="nl-BE" sz="3600" dirty="0">
                <a:latin typeface="Arial Rounded MT Bold" panose="020F0704030504030204" pitchFamily="34" charset="77"/>
              </a:rPr>
            </a:br>
            <a:r>
              <a:rPr lang="nl-BE" sz="3600" dirty="0">
                <a:latin typeface="Arial Rounded MT Bold" panose="020F0704030504030204" pitchFamily="34" charset="77"/>
              </a:rPr>
              <a:t>Belgium</a:t>
            </a:r>
            <a:br>
              <a:rPr lang="nl-BE" sz="3600" dirty="0">
                <a:latin typeface="Arial Rounded MT Bold" panose="020F0704030504030204" pitchFamily="34" charset="77"/>
              </a:rPr>
            </a:br>
            <a:r>
              <a:rPr lang="nl-BE" sz="3600" dirty="0">
                <a:latin typeface="Arial Rounded MT Bold" panose="020F0704030504030204" pitchFamily="34" charset="77"/>
              </a:rPr>
              <a:t>Preliminary findings</a:t>
            </a:r>
            <a:br>
              <a:rPr lang="nl-BE" sz="3600" dirty="0">
                <a:latin typeface="Arial Rounded MT Bold" panose="020F0704030504030204" pitchFamily="34" charset="77"/>
              </a:rPr>
            </a:br>
            <a:br>
              <a:rPr lang="nl-BE" sz="3600" dirty="0">
                <a:latin typeface="Arial Rounded MT Bold" panose="020F0704030504030204" pitchFamily="34" charset="77"/>
              </a:rPr>
            </a:br>
            <a:r>
              <a:rPr lang="nl-BE" sz="2400" dirty="0">
                <a:latin typeface="Arial Rounded MT Bold" panose="020F0704030504030204" pitchFamily="34" charset="77"/>
              </a:rPr>
              <a:t>Leuven, 30 March</a:t>
            </a:r>
            <a:endParaRPr lang="en-GB" sz="2400" dirty="0">
              <a:latin typeface="Arial Rounded MT Bold" panose="020F0704030504030204" pitchFamily="34" charset="77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820315" y="4685988"/>
            <a:ext cx="5555711" cy="1224136"/>
          </a:xfrm>
        </p:spPr>
        <p:txBody>
          <a:bodyPr anchor="ctr"/>
          <a:lstStyle/>
          <a:p>
            <a:endParaRPr lang="nl-BE" sz="2000" dirty="0"/>
          </a:p>
          <a:p>
            <a:endParaRPr lang="it-IT" sz="2000" dirty="0"/>
          </a:p>
          <a:p>
            <a:r>
              <a:rPr lang="it-IT" sz="2000" dirty="0">
                <a:latin typeface="Arial Rounded MT Bold" panose="020F0704030504030204" pitchFamily="34" charset="77"/>
              </a:rPr>
              <a:t>Michele Panzavolta</a:t>
            </a:r>
          </a:p>
        </p:txBody>
      </p:sp>
    </p:spTree>
    <p:extLst>
      <p:ext uri="{BB962C8B-B14F-4D97-AF65-F5344CB8AC3E}">
        <p14:creationId xmlns:p14="http://schemas.microsoft.com/office/powerpoint/2010/main" val="2169410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28BCA-425C-E4E8-3F87-AEDBD583F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-99392"/>
            <a:ext cx="8334000" cy="900000"/>
          </a:xfrm>
        </p:spPr>
        <p:txBody>
          <a:bodyPr/>
          <a:lstStyle/>
          <a:p>
            <a:pPr algn="ctr"/>
            <a:r>
              <a:rPr lang="en-GB" i="1" dirty="0"/>
              <a:t>De </a:t>
            </a:r>
            <a:r>
              <a:rPr lang="en-GB" i="1" dirty="0" err="1"/>
              <a:t>iure</a:t>
            </a:r>
            <a:r>
              <a:rPr lang="en-GB" i="1" dirty="0"/>
              <a:t> </a:t>
            </a:r>
            <a:r>
              <a:rPr lang="en-GB" i="1" dirty="0" err="1"/>
              <a:t>condendo</a:t>
            </a:r>
            <a:r>
              <a:rPr lang="en-GB" i="1" dirty="0"/>
              <a:t> </a:t>
            </a:r>
            <a:r>
              <a:rPr lang="en-GB" dirty="0"/>
              <a:t>(II)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93407-4984-F5F6-2BD8-BD365B4FC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80728"/>
            <a:ext cx="8631496" cy="4428000"/>
          </a:xfrm>
        </p:spPr>
        <p:txBody>
          <a:bodyPr/>
          <a:lstStyle/>
          <a:p>
            <a:r>
              <a:rPr lang="en-GB" dirty="0"/>
              <a:t>Videoconferencing decided by judge on number of criteria</a:t>
            </a:r>
          </a:p>
          <a:p>
            <a:pPr lvl="1"/>
            <a:r>
              <a:rPr lang="en-GB" dirty="0"/>
              <a:t>Criteria to be considered</a:t>
            </a:r>
          </a:p>
          <a:p>
            <a:pPr lvl="2"/>
            <a:r>
              <a:rPr lang="en-GB" dirty="0"/>
              <a:t>Duration of proceedings</a:t>
            </a:r>
          </a:p>
          <a:p>
            <a:pPr lvl="2"/>
            <a:r>
              <a:rPr lang="en-GB" dirty="0"/>
              <a:t>Number of parties</a:t>
            </a:r>
          </a:p>
          <a:p>
            <a:pPr lvl="2"/>
            <a:r>
              <a:rPr lang="en-GB" dirty="0"/>
              <a:t>Stage of the proceedings</a:t>
            </a:r>
          </a:p>
          <a:p>
            <a:pPr lvl="2"/>
            <a:r>
              <a:rPr lang="en-GB" dirty="0"/>
              <a:t>Specific complexity of the case</a:t>
            </a:r>
          </a:p>
          <a:p>
            <a:pPr lvl="2"/>
            <a:r>
              <a:rPr lang="en-GB" dirty="0"/>
              <a:t>Possibility of interaction with parties</a:t>
            </a:r>
          </a:p>
          <a:p>
            <a:pPr lvl="2"/>
            <a:r>
              <a:rPr lang="en-GB" dirty="0"/>
              <a:t>Status and personal condition of the person(s) to be heard </a:t>
            </a:r>
          </a:p>
          <a:p>
            <a:pPr lvl="2"/>
            <a:r>
              <a:rPr lang="en-GB" dirty="0"/>
              <a:t>Nature of the case</a:t>
            </a:r>
          </a:p>
          <a:p>
            <a:pPr lvl="2"/>
            <a:r>
              <a:rPr lang="en-GB" dirty="0"/>
              <a:t>Existence of legal remedies</a:t>
            </a:r>
          </a:p>
          <a:p>
            <a:pPr lvl="2"/>
            <a:r>
              <a:rPr lang="en-GB" dirty="0"/>
              <a:t>Quantity and nature of evidentiary items </a:t>
            </a:r>
          </a:p>
          <a:p>
            <a:pPr lvl="1"/>
            <a:endParaRPr lang="en-GB" dirty="0"/>
          </a:p>
          <a:p>
            <a:r>
              <a:rPr lang="en-GB" dirty="0"/>
              <a:t>Technical elements to be further defined by Govt decisions</a:t>
            </a:r>
          </a:p>
        </p:txBody>
      </p:sp>
    </p:spTree>
    <p:extLst>
      <p:ext uri="{BB962C8B-B14F-4D97-AF65-F5344CB8AC3E}">
        <p14:creationId xmlns:p14="http://schemas.microsoft.com/office/powerpoint/2010/main" val="379173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28BCA-425C-E4E8-3F87-AEDBD583F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-99392"/>
            <a:ext cx="8334000" cy="900000"/>
          </a:xfrm>
        </p:spPr>
        <p:txBody>
          <a:bodyPr/>
          <a:lstStyle/>
          <a:p>
            <a:pPr algn="ctr"/>
            <a:r>
              <a:rPr lang="en-GB" i="1" dirty="0"/>
              <a:t>De </a:t>
            </a:r>
            <a:r>
              <a:rPr lang="en-GB" i="1" dirty="0" err="1"/>
              <a:t>iure</a:t>
            </a:r>
            <a:r>
              <a:rPr lang="en-GB" i="1" dirty="0"/>
              <a:t> </a:t>
            </a:r>
            <a:r>
              <a:rPr lang="en-GB" i="1" dirty="0" err="1"/>
              <a:t>condendo</a:t>
            </a:r>
            <a:r>
              <a:rPr lang="en-GB" i="1" dirty="0"/>
              <a:t> </a:t>
            </a:r>
            <a:r>
              <a:rPr lang="en-GB" dirty="0"/>
              <a:t>(III)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93407-4984-F5F6-2BD8-BD365B4FC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80728"/>
            <a:ext cx="8631496" cy="4428000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Bill 23 December 2023</a:t>
            </a:r>
          </a:p>
          <a:p>
            <a:pPr lvl="1"/>
            <a:r>
              <a:rPr lang="en-GB" dirty="0"/>
              <a:t>Also rules on remote interpretation via videoconference</a:t>
            </a:r>
          </a:p>
          <a:p>
            <a:pPr lvl="1"/>
            <a:r>
              <a:rPr lang="en-GB" dirty="0"/>
              <a:t>Interpreter can decide where to stay</a:t>
            </a:r>
          </a:p>
          <a:p>
            <a:pPr lvl="2"/>
            <a:r>
              <a:rPr lang="en-GB" dirty="0"/>
              <a:t>In court, where defendant is, remotely</a:t>
            </a:r>
          </a:p>
          <a:p>
            <a:pPr lvl="1"/>
            <a:endParaRPr lang="en-GB" dirty="0"/>
          </a:p>
          <a:p>
            <a:r>
              <a:rPr lang="en-GB" dirty="0"/>
              <a:t>Different for police interviews</a:t>
            </a:r>
          </a:p>
          <a:p>
            <a:pPr lvl="1"/>
            <a:r>
              <a:rPr lang="en-GB" dirty="0"/>
              <a:t>“telecommunication means”</a:t>
            </a:r>
          </a:p>
        </p:txBody>
      </p:sp>
    </p:spTree>
    <p:extLst>
      <p:ext uri="{BB962C8B-B14F-4D97-AF65-F5344CB8AC3E}">
        <p14:creationId xmlns:p14="http://schemas.microsoft.com/office/powerpoint/2010/main" val="1465532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AAF1A-F667-94F0-4D2A-A11D7B2D1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i="1" dirty="0"/>
              <a:t>De </a:t>
            </a:r>
            <a:r>
              <a:rPr lang="en-GB" i="1" dirty="0" err="1"/>
              <a:t>iure</a:t>
            </a:r>
            <a:r>
              <a:rPr lang="en-GB" i="1" dirty="0"/>
              <a:t> </a:t>
            </a:r>
            <a:r>
              <a:rPr lang="en-GB" i="1" dirty="0" err="1"/>
              <a:t>condendo</a:t>
            </a:r>
            <a:r>
              <a:rPr lang="en-GB" i="1" dirty="0"/>
              <a:t> </a:t>
            </a:r>
            <a:r>
              <a:rPr lang="en-GB" dirty="0"/>
              <a:t>(IV)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3E2E1-BDD2-73E7-78C9-209EB4384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Points of discussion</a:t>
            </a:r>
          </a:p>
          <a:p>
            <a:pPr lvl="1"/>
            <a:r>
              <a:rPr lang="en-GB" dirty="0"/>
              <a:t>Impact on efficiency of justice and risk of dual tracks</a:t>
            </a:r>
          </a:p>
          <a:p>
            <a:pPr lvl="1"/>
            <a:r>
              <a:rPr lang="en-GB" dirty="0"/>
              <a:t>Asymmetry – some present, some not</a:t>
            </a:r>
          </a:p>
          <a:p>
            <a:pPr lvl="1"/>
            <a:r>
              <a:rPr lang="en-GB" dirty="0"/>
              <a:t>Scope of new rules – too broad? (all hearings)</a:t>
            </a:r>
          </a:p>
          <a:p>
            <a:pPr lvl="1"/>
            <a:r>
              <a:rPr lang="en-GB" dirty="0"/>
              <a:t>Exceptions to consent</a:t>
            </a:r>
          </a:p>
          <a:p>
            <a:pPr lvl="1"/>
            <a:r>
              <a:rPr lang="en-GB" dirty="0"/>
              <a:t>Lower income parties with limited access to digitalisation</a:t>
            </a:r>
          </a:p>
          <a:p>
            <a:pPr lvl="1"/>
            <a:r>
              <a:rPr lang="en-GB" dirty="0"/>
              <a:t>Technical safeguards</a:t>
            </a:r>
          </a:p>
        </p:txBody>
      </p:sp>
    </p:spTree>
    <p:extLst>
      <p:ext uri="{BB962C8B-B14F-4D97-AF65-F5344CB8AC3E}">
        <p14:creationId xmlns:p14="http://schemas.microsoft.com/office/powerpoint/2010/main" val="2128203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 </a:t>
            </a:r>
          </a:p>
        </p:txBody>
      </p:sp>
      <p:sp>
        <p:nvSpPr>
          <p:cNvPr id="2048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endParaRPr lang="it-IT" sz="5000" i="1" dirty="0">
              <a:latin typeface="Garamond" pitchFamily="18" charset="0"/>
            </a:endParaRPr>
          </a:p>
          <a:p>
            <a:pPr marL="0" indent="0" algn="ctr">
              <a:buFontTx/>
              <a:buNone/>
            </a:pPr>
            <a:r>
              <a:rPr lang="it-IT" sz="5000" i="1" dirty="0" err="1">
                <a:latin typeface="Garamond" pitchFamily="18" charset="0"/>
              </a:rPr>
              <a:t>Thank</a:t>
            </a:r>
            <a:r>
              <a:rPr lang="it-IT" sz="5000" i="1" dirty="0">
                <a:latin typeface="Garamond" pitchFamily="18" charset="0"/>
              </a:rPr>
              <a:t> </a:t>
            </a:r>
            <a:r>
              <a:rPr lang="it-IT" sz="5000" i="1" dirty="0" err="1">
                <a:latin typeface="Garamond" pitchFamily="18" charset="0"/>
              </a:rPr>
              <a:t>you</a:t>
            </a:r>
            <a:r>
              <a:rPr lang="it-IT" sz="5000" i="1" dirty="0">
                <a:latin typeface="Garamond" pitchFamily="18" charset="0"/>
              </a:rPr>
              <a:t> for </a:t>
            </a:r>
            <a:r>
              <a:rPr lang="it-IT" sz="5000" i="1" dirty="0" err="1">
                <a:latin typeface="Garamond" pitchFamily="18" charset="0"/>
              </a:rPr>
              <a:t>your</a:t>
            </a:r>
            <a:r>
              <a:rPr lang="it-IT" sz="5000" i="1" dirty="0">
                <a:latin typeface="Garamond" pitchFamily="18" charset="0"/>
              </a:rPr>
              <a:t> </a:t>
            </a:r>
            <a:r>
              <a:rPr lang="it-IT" sz="5000" i="1" dirty="0" err="1">
                <a:latin typeface="Garamond" pitchFamily="18" charset="0"/>
              </a:rPr>
              <a:t>attention</a:t>
            </a:r>
            <a:r>
              <a:rPr lang="it-IT" sz="5000" i="1" dirty="0">
                <a:latin typeface="Garamond" pitchFamily="18" charset="0"/>
              </a:rPr>
              <a:t>!</a:t>
            </a:r>
            <a:endParaRPr lang="en-US" sz="5000" i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579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3B1D3-89A3-EE26-CE81-55E3F192C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BELGIUM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ECD17-2320-1673-32FF-7F7ADDCFD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 general concept of digitalisation </a:t>
            </a:r>
          </a:p>
          <a:p>
            <a:r>
              <a:rPr lang="en-GB" dirty="0"/>
              <a:t>No general rule on digital rights application</a:t>
            </a:r>
          </a:p>
          <a:p>
            <a:endParaRPr lang="en-GB" dirty="0"/>
          </a:p>
          <a:p>
            <a:r>
              <a:rPr lang="en-GB" dirty="0"/>
              <a:t>Participation via video-link possible for witnesses (mostly in situations of vulnerability)</a:t>
            </a:r>
          </a:p>
          <a:p>
            <a:endParaRPr lang="en-GB" dirty="0"/>
          </a:p>
          <a:p>
            <a:r>
              <a:rPr lang="en-GB" dirty="0"/>
              <a:t>No general rule on participation via video-link by defendant/suspect</a:t>
            </a:r>
          </a:p>
          <a:p>
            <a:pPr lvl="1"/>
            <a:r>
              <a:rPr lang="en-GB" dirty="0"/>
              <a:t>For trial</a:t>
            </a:r>
          </a:p>
          <a:p>
            <a:pPr lvl="1"/>
            <a:r>
              <a:rPr lang="en-GB" dirty="0"/>
              <a:t>For hearings in investigations (pre-trial custody, end of judicial investigations)</a:t>
            </a:r>
          </a:p>
        </p:txBody>
      </p:sp>
    </p:spTree>
    <p:extLst>
      <p:ext uri="{BB962C8B-B14F-4D97-AF65-F5344CB8AC3E}">
        <p14:creationId xmlns:p14="http://schemas.microsoft.com/office/powerpoint/2010/main" val="355503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D6A3F-F851-8074-86BC-FBA1D5C84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Presence at hearings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946BA-3DA5-A1DF-3D41-C3A5F7603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349999"/>
            <a:ext cx="8334000" cy="4428000"/>
          </a:xfrm>
        </p:spPr>
        <p:txBody>
          <a:bodyPr/>
          <a:lstStyle/>
          <a:p>
            <a:r>
              <a:rPr lang="en-GB" dirty="0"/>
              <a:t>Ongoing debate on possibility to introduce participation from a distance</a:t>
            </a:r>
          </a:p>
          <a:p>
            <a:pPr lvl="1"/>
            <a:r>
              <a:rPr lang="en-GB" dirty="0"/>
              <a:t>Statute on participation of suspect via video-link in pre-trial custody procedures (Law 29 January 2016): judge decides if proceedings via videoconference</a:t>
            </a:r>
          </a:p>
          <a:p>
            <a:pPr lvl="1"/>
            <a:r>
              <a:rPr lang="en-GB" dirty="0"/>
              <a:t>Strong criticism by lawyers</a:t>
            </a:r>
          </a:p>
          <a:p>
            <a:pPr lvl="1"/>
            <a:r>
              <a:rPr lang="en-GB" dirty="0"/>
              <a:t>Quashed by decision of Constitutional Court 76/2018</a:t>
            </a:r>
          </a:p>
          <a:p>
            <a:pPr lvl="2"/>
            <a:r>
              <a:rPr lang="en-GB" dirty="0"/>
              <a:t>Violation of the principle of legality and foreseeability in procedural matters (decision solely left to discretion judge)</a:t>
            </a:r>
          </a:p>
          <a:p>
            <a:pPr lvl="2"/>
            <a:endParaRPr lang="en-GB" dirty="0"/>
          </a:p>
          <a:p>
            <a:r>
              <a:rPr lang="en-GB" dirty="0"/>
              <a:t>Relevant difference: presence of suspects in pre-trial proceedings (like pre-trial custody) not absolute right (different from right to be present at trial)</a:t>
            </a:r>
          </a:p>
        </p:txBody>
      </p:sp>
    </p:spTree>
    <p:extLst>
      <p:ext uri="{BB962C8B-B14F-4D97-AF65-F5344CB8AC3E}">
        <p14:creationId xmlns:p14="http://schemas.microsoft.com/office/powerpoint/2010/main" val="374450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D6A3F-F851-8074-86BC-FBA1D5C84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-171400"/>
            <a:ext cx="8334000" cy="900000"/>
          </a:xfrm>
        </p:spPr>
        <p:txBody>
          <a:bodyPr/>
          <a:lstStyle/>
          <a:p>
            <a:pPr algn="ctr"/>
            <a:r>
              <a:rPr lang="en-GB" dirty="0"/>
              <a:t>Covid-19 times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946BA-3DA5-A1DF-3D41-C3A5F7603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945216"/>
            <a:ext cx="8334000" cy="4428000"/>
          </a:xfrm>
        </p:spPr>
        <p:txBody>
          <a:bodyPr/>
          <a:lstStyle/>
          <a:p>
            <a:r>
              <a:rPr lang="en-GB" dirty="0"/>
              <a:t>Covid experience</a:t>
            </a:r>
          </a:p>
          <a:p>
            <a:pPr lvl="1"/>
            <a:r>
              <a:rPr lang="en-GB" dirty="0"/>
              <a:t>Ministerial decisions (</a:t>
            </a:r>
            <a:r>
              <a:rPr lang="en-GB" i="1" dirty="0"/>
              <a:t>KB’s</a:t>
            </a:r>
            <a:r>
              <a:rPr lang="en-GB" dirty="0"/>
              <a:t>) no. 2 and no. 3 of 2020</a:t>
            </a:r>
          </a:p>
          <a:p>
            <a:pPr lvl="2"/>
            <a:r>
              <a:rPr lang="en-GB" dirty="0"/>
              <a:t>Possibility to adopt special measures to protect health and security</a:t>
            </a:r>
          </a:p>
          <a:p>
            <a:pPr lvl="2"/>
            <a:r>
              <a:rPr lang="en-GB" dirty="0"/>
              <a:t>Forms of participation via video-link foreseen but ultimately left to decisions of different courts (need to look into different practices)</a:t>
            </a:r>
          </a:p>
          <a:p>
            <a:pPr lvl="2"/>
            <a:r>
              <a:rPr lang="en-GB" dirty="0"/>
              <a:t>Possibility to suspend hearing for confidential consultation with client</a:t>
            </a:r>
          </a:p>
          <a:p>
            <a:pPr lvl="2"/>
            <a:endParaRPr lang="en-GB" dirty="0"/>
          </a:p>
          <a:p>
            <a:pPr lvl="1"/>
            <a:r>
              <a:rPr lang="en-GB" dirty="0"/>
              <a:t>Const. Court 32/2021: suspension of right to be present at the hearing on internment too far-reaching</a:t>
            </a:r>
          </a:p>
          <a:p>
            <a:pPr lvl="2"/>
            <a:r>
              <a:rPr lang="en-GB" dirty="0"/>
              <a:t>Less restrictive measures possible (such as videoconference)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687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EBF9B-46F2-786C-260C-0FD02497E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Vulnerable subjects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F5697-2CE9-6541-3227-02E236A77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Explicit and specific rules for children</a:t>
            </a:r>
          </a:p>
          <a:p>
            <a:pPr lvl="1"/>
            <a:r>
              <a:rPr lang="en-GB" dirty="0"/>
              <a:t>Art. 30 section 2 </a:t>
            </a:r>
            <a:r>
              <a:rPr lang="en-GB" dirty="0" err="1"/>
              <a:t>Vlaamse</a:t>
            </a:r>
            <a:r>
              <a:rPr lang="en-GB" dirty="0"/>
              <a:t> </a:t>
            </a:r>
            <a:r>
              <a:rPr lang="en-GB" dirty="0" err="1"/>
              <a:t>jeugddelinquentiedecreet</a:t>
            </a:r>
            <a:endParaRPr lang="en-GB" dirty="0"/>
          </a:p>
          <a:p>
            <a:pPr lvl="2"/>
            <a:r>
              <a:rPr lang="en-GB" i="1" dirty="0"/>
              <a:t>‘The minor appears before the Tribunal in person, but upon consultation with his counsel he can explicit choose to appear via videoconference, if this possibility exists’</a:t>
            </a:r>
          </a:p>
          <a:p>
            <a:pPr lvl="2"/>
            <a:r>
              <a:rPr lang="en-GB" dirty="0"/>
              <a:t>But the judge can in any case order the physical presence</a:t>
            </a:r>
          </a:p>
          <a:p>
            <a:pPr lvl="2"/>
            <a:endParaRPr lang="en-GB" i="1" dirty="0"/>
          </a:p>
          <a:p>
            <a:pPr lvl="2"/>
            <a:r>
              <a:rPr lang="en-GB" dirty="0"/>
              <a:t>Detailed guidelines on video-hearing in the Decision of Flemish Government of 23 October 2020</a:t>
            </a:r>
          </a:p>
          <a:p>
            <a:pPr lvl="3"/>
            <a:r>
              <a:rPr lang="en-GB" dirty="0"/>
              <a:t>All parties must be able to see each other without technical difficulties</a:t>
            </a:r>
          </a:p>
          <a:p>
            <a:pPr lvl="3"/>
            <a:r>
              <a:rPr lang="en-GB" dirty="0"/>
              <a:t>Suspect/defendant has at all times right to confidential consultation with counsel</a:t>
            </a:r>
          </a:p>
          <a:p>
            <a:pPr lvl="3"/>
            <a:r>
              <a:rPr lang="en-GB" dirty="0"/>
              <a:t>Possibility must exist to exchange digital documents</a:t>
            </a:r>
          </a:p>
          <a:p>
            <a:pPr lvl="3"/>
            <a:r>
              <a:rPr lang="en-GB" dirty="0"/>
              <a:t>Right that videoconference not stored</a:t>
            </a:r>
          </a:p>
          <a:p>
            <a:pPr lvl="3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274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D6A3F-F851-8074-86BC-FBA1D5C84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Other rights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946BA-3DA5-A1DF-3D41-C3A5F7603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340768"/>
            <a:ext cx="8334000" cy="4428000"/>
          </a:xfrm>
        </p:spPr>
        <p:txBody>
          <a:bodyPr/>
          <a:lstStyle/>
          <a:p>
            <a:pPr lvl="1"/>
            <a:r>
              <a:rPr lang="en-GB" dirty="0"/>
              <a:t>Right to legal assistance</a:t>
            </a:r>
          </a:p>
          <a:p>
            <a:pPr lvl="2"/>
            <a:r>
              <a:rPr lang="en-GB" dirty="0"/>
              <a:t>Digital equivalents?</a:t>
            </a:r>
          </a:p>
          <a:p>
            <a:pPr lvl="2"/>
            <a:r>
              <a:rPr lang="en-GB" dirty="0"/>
              <a:t>Law does not entirely clarify issue – scant provisions on telephonic consultations</a:t>
            </a:r>
          </a:p>
          <a:p>
            <a:pPr lvl="3"/>
            <a:r>
              <a:rPr lang="en-GB" dirty="0"/>
              <a:t>art. 2bis of the law on pre-trial custody (20.7.1990) states: a) consultation with client before interrogation of suspect in custody could take place via telephone, but only with the client’s consent; b) if appointed lawyer not present after two hours, the suspect has a telephonic consultation with a duty counsel</a:t>
            </a:r>
          </a:p>
          <a:p>
            <a:pPr lvl="3"/>
            <a:r>
              <a:rPr lang="en-GB" dirty="0"/>
              <a:t>Waiver of counsel only after (at least) telephonic consultation</a:t>
            </a:r>
          </a:p>
          <a:p>
            <a:pPr lvl="3"/>
            <a:r>
              <a:rPr lang="en-GB" dirty="0"/>
              <a:t>case-law discusses equivalence/possibility of telephone consultation with clients before interrogation</a:t>
            </a:r>
          </a:p>
          <a:p>
            <a:pPr lvl="2"/>
            <a:endParaRPr lang="en-GB" dirty="0"/>
          </a:p>
          <a:p>
            <a:pPr lvl="2"/>
            <a:r>
              <a:rPr lang="en-GB" dirty="0"/>
              <a:t>Covid experience of interrogation with counsel from a distance to be checked</a:t>
            </a:r>
          </a:p>
        </p:txBody>
      </p:sp>
    </p:spTree>
    <p:extLst>
      <p:ext uri="{BB962C8B-B14F-4D97-AF65-F5344CB8AC3E}">
        <p14:creationId xmlns:p14="http://schemas.microsoft.com/office/powerpoint/2010/main" val="46050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E1734-4F06-9349-8628-79EF3A86B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Right to translation and interpretation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16D47-8A8F-87FA-3CD0-25D1AEDDC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/>
              <a:t>Right to translation and interpretation</a:t>
            </a:r>
          </a:p>
          <a:p>
            <a:pPr lvl="2"/>
            <a:r>
              <a:rPr lang="en-GB" dirty="0"/>
              <a:t>Digital equivalents?</a:t>
            </a:r>
          </a:p>
          <a:p>
            <a:pPr lvl="2"/>
            <a:r>
              <a:rPr lang="en-GB" dirty="0"/>
              <a:t>No explicit provision in the law</a:t>
            </a:r>
          </a:p>
          <a:p>
            <a:pPr lvl="3"/>
            <a:r>
              <a:rPr lang="en-GB" dirty="0"/>
              <a:t>Despite express provision in art. 2/6 Directive</a:t>
            </a:r>
          </a:p>
          <a:p>
            <a:pPr lvl="2"/>
            <a:endParaRPr lang="en-GB" dirty="0"/>
          </a:p>
          <a:p>
            <a:pPr lvl="2"/>
            <a:r>
              <a:rPr lang="en-GB" dirty="0"/>
              <a:t>In practice possible to have interpreter intervene via telephone or video-link (</a:t>
            </a:r>
            <a:r>
              <a:rPr lang="en-GB" dirty="0" err="1"/>
              <a:t>Bockstaele</a:t>
            </a:r>
            <a:r>
              <a:rPr lang="en-GB" dirty="0"/>
              <a:t>, </a:t>
            </a:r>
            <a:r>
              <a:rPr lang="en-GB" dirty="0" err="1"/>
              <a:t>Verhoren</a:t>
            </a:r>
            <a:r>
              <a:rPr lang="en-GB" dirty="0"/>
              <a:t>)</a:t>
            </a:r>
          </a:p>
          <a:p>
            <a:pPr lvl="2"/>
            <a:endParaRPr lang="en-GB" dirty="0"/>
          </a:p>
          <a:p>
            <a:pPr lvl="2"/>
            <a:r>
              <a:rPr lang="en-GB" dirty="0"/>
              <a:t>Contrary to other countries, use of videoconferences still underdeveloped (still in children’s shoes, “</a:t>
            </a:r>
            <a:r>
              <a:rPr lang="en-GB" i="1" dirty="0" err="1"/>
              <a:t>nog</a:t>
            </a:r>
            <a:r>
              <a:rPr lang="en-GB" i="1" dirty="0"/>
              <a:t> in de </a:t>
            </a:r>
            <a:r>
              <a:rPr lang="en-GB" i="1" dirty="0" err="1"/>
              <a:t>kinderschoenen</a:t>
            </a:r>
            <a:r>
              <a:rPr lang="en-GB" dirty="0"/>
              <a:t>”, Vanden Bosch)</a:t>
            </a:r>
          </a:p>
          <a:p>
            <a:pPr lvl="3"/>
            <a:r>
              <a:rPr lang="en-GB" dirty="0"/>
              <a:t>Only small projects – and still controversial</a:t>
            </a:r>
          </a:p>
          <a:p>
            <a:pPr lvl="3"/>
            <a:r>
              <a:rPr lang="en-GB" dirty="0"/>
              <a:t>2002 project between Charleroi and Leuven – stopped because no legal basis present</a:t>
            </a:r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533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D6A3F-F851-8074-86BC-FBA1D5C84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4624"/>
            <a:ext cx="8334000" cy="900000"/>
          </a:xfrm>
        </p:spPr>
        <p:txBody>
          <a:bodyPr/>
          <a:lstStyle/>
          <a:p>
            <a:pPr algn="ctr"/>
            <a:r>
              <a:rPr lang="en-GB" dirty="0"/>
              <a:t>Access to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946BA-3DA5-A1DF-3D41-C3A5F7603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340768"/>
            <a:ext cx="4464496" cy="4428000"/>
          </a:xfrm>
        </p:spPr>
        <p:txBody>
          <a:bodyPr/>
          <a:lstStyle/>
          <a:p>
            <a:r>
              <a:rPr lang="en-GB" dirty="0"/>
              <a:t>Other digital application of rights</a:t>
            </a:r>
          </a:p>
          <a:p>
            <a:pPr lvl="1"/>
            <a:r>
              <a:rPr lang="en-GB" dirty="0"/>
              <a:t>Right to access to file</a:t>
            </a:r>
          </a:p>
          <a:p>
            <a:pPr lvl="2"/>
            <a:r>
              <a:rPr lang="en-GB" dirty="0"/>
              <a:t>No explicit mention in law of digital file and digital access</a:t>
            </a:r>
          </a:p>
          <a:p>
            <a:pPr lvl="2"/>
            <a:endParaRPr lang="en-GB" dirty="0"/>
          </a:p>
          <a:p>
            <a:pPr lvl="2"/>
            <a:r>
              <a:rPr lang="en-GB" dirty="0"/>
              <a:t>Work on practical level</a:t>
            </a:r>
          </a:p>
          <a:p>
            <a:pPr lvl="2"/>
            <a:r>
              <a:rPr lang="en-GB" dirty="0">
                <a:hlinkClick r:id="rId2"/>
              </a:rPr>
              <a:t>https://justonweb.be/log-in</a:t>
            </a:r>
            <a:endParaRPr lang="en-GB" dirty="0"/>
          </a:p>
          <a:p>
            <a:pPr lvl="2"/>
            <a:r>
              <a:rPr lang="en-GB" dirty="0"/>
              <a:t>E-dossier currently available for correctional tribunal – in the making for police tribunals</a:t>
            </a:r>
          </a:p>
        </p:txBody>
      </p:sp>
      <p:pic>
        <p:nvPicPr>
          <p:cNvPr id="4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00AA71A-DAAF-2C9C-1EB9-25D853ADD9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5"/>
          <a:stretch/>
        </p:blipFill>
        <p:spPr>
          <a:xfrm>
            <a:off x="4791858" y="1988840"/>
            <a:ext cx="4352141" cy="405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70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28BCA-425C-E4E8-3F87-AEDBD583F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-99392"/>
            <a:ext cx="8334000" cy="900000"/>
          </a:xfrm>
        </p:spPr>
        <p:txBody>
          <a:bodyPr/>
          <a:lstStyle/>
          <a:p>
            <a:pPr algn="ctr"/>
            <a:r>
              <a:rPr lang="en-GB" i="1" dirty="0"/>
              <a:t>De </a:t>
            </a:r>
            <a:r>
              <a:rPr lang="en-GB" i="1" dirty="0" err="1"/>
              <a:t>iure</a:t>
            </a:r>
            <a:r>
              <a:rPr lang="en-GB" i="1" dirty="0"/>
              <a:t> </a:t>
            </a:r>
            <a:r>
              <a:rPr lang="en-GB" i="1" dirty="0" err="1"/>
              <a:t>condendo</a:t>
            </a:r>
            <a:endParaRPr lang="en-GB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93407-4984-F5F6-2BD8-BD365B4FC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80728"/>
            <a:ext cx="8631496" cy="4428000"/>
          </a:xfrm>
        </p:spPr>
        <p:txBody>
          <a:bodyPr/>
          <a:lstStyle/>
          <a:p>
            <a:r>
              <a:rPr lang="en-GB" dirty="0"/>
              <a:t>New bill on participation from a distance approved by Council of Ministers on 23 December 2022</a:t>
            </a:r>
          </a:p>
          <a:p>
            <a:r>
              <a:rPr lang="en-GB" i="1" dirty="0" err="1"/>
              <a:t>Voorontwerp</a:t>
            </a:r>
            <a:r>
              <a:rPr lang="en-GB" i="1" dirty="0"/>
              <a:t> van wet </a:t>
            </a:r>
            <a:r>
              <a:rPr lang="en-GB" i="1" dirty="0" err="1"/>
              <a:t>houdende</a:t>
            </a:r>
            <a:r>
              <a:rPr lang="en-GB" i="1" dirty="0"/>
              <a:t> </a:t>
            </a:r>
            <a:r>
              <a:rPr lang="en-GB" i="1" dirty="0" err="1"/>
              <a:t>organisatie</a:t>
            </a:r>
            <a:r>
              <a:rPr lang="en-GB" i="1" dirty="0"/>
              <a:t> van </a:t>
            </a:r>
            <a:r>
              <a:rPr lang="en-GB" i="1" dirty="0" err="1"/>
              <a:t>zittingen</a:t>
            </a:r>
            <a:r>
              <a:rPr lang="en-GB" i="1" dirty="0"/>
              <a:t> per </a:t>
            </a:r>
            <a:r>
              <a:rPr lang="en-GB" i="1" dirty="0" err="1"/>
              <a:t>videoconferentie</a:t>
            </a:r>
            <a:r>
              <a:rPr lang="en-GB" i="1" dirty="0"/>
              <a:t> in het </a:t>
            </a:r>
            <a:r>
              <a:rPr lang="en-GB" i="1" dirty="0" err="1"/>
              <a:t>kader</a:t>
            </a:r>
            <a:r>
              <a:rPr lang="en-GB" i="1" dirty="0"/>
              <a:t> van </a:t>
            </a:r>
            <a:r>
              <a:rPr lang="en-GB" i="1" dirty="0" err="1"/>
              <a:t>gerechtelijke</a:t>
            </a:r>
            <a:r>
              <a:rPr lang="en-GB" i="1" dirty="0"/>
              <a:t> procedures</a:t>
            </a:r>
          </a:p>
          <a:p>
            <a:pPr lvl="2"/>
            <a:r>
              <a:rPr lang="en-GB" dirty="0"/>
              <a:t>Considering </a:t>
            </a:r>
            <a:r>
              <a:rPr lang="en-GB" dirty="0">
                <a:effectLst/>
                <a:latin typeface="Arial" panose="020B0604020202020204" pitchFamily="34" charset="0"/>
              </a:rPr>
              <a:t>CEPEJ Guidelines on videoconferencing in judicial proceedings</a:t>
            </a:r>
          </a:p>
          <a:p>
            <a:pPr lvl="1"/>
            <a:endParaRPr lang="en-GB" i="1" dirty="0"/>
          </a:p>
          <a:p>
            <a:pPr lvl="1"/>
            <a:endParaRPr lang="en-GB" i="1" dirty="0"/>
          </a:p>
          <a:p>
            <a:r>
              <a:rPr lang="en-GB" dirty="0"/>
              <a:t>Consent as founding element – “of the interested person(s)”</a:t>
            </a:r>
          </a:p>
          <a:p>
            <a:pPr lvl="1"/>
            <a:r>
              <a:rPr lang="en-GB" dirty="0"/>
              <a:t>Right to veto digital hearings</a:t>
            </a:r>
          </a:p>
          <a:p>
            <a:pPr lvl="2"/>
            <a:r>
              <a:rPr lang="en-GB" dirty="0"/>
              <a:t>Except for pandemic situations or cases of real and concrete danger for the public security</a:t>
            </a:r>
          </a:p>
        </p:txBody>
      </p:sp>
    </p:spTree>
    <p:extLst>
      <p:ext uri="{BB962C8B-B14F-4D97-AF65-F5344CB8AC3E}">
        <p14:creationId xmlns:p14="http://schemas.microsoft.com/office/powerpoint/2010/main" val="91606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rporate-KU Leuven-Liggend-Achtergrond Wit">
  <a:themeElements>
    <a:clrScheme name="KULeuven-Themakleuren">
      <a:dk1>
        <a:srgbClr val="00407A"/>
      </a:dk1>
      <a:lt1>
        <a:srgbClr val="FFFFFF"/>
      </a:lt1>
      <a:dk2>
        <a:srgbClr val="00407A"/>
      </a:dk2>
      <a:lt2>
        <a:srgbClr val="FFFFFF"/>
      </a:lt2>
      <a:accent1>
        <a:srgbClr val="1D8DB0"/>
      </a:accent1>
      <a:accent2>
        <a:srgbClr val="116E8A"/>
      </a:accent2>
      <a:accent3>
        <a:srgbClr val="52BDEC"/>
      </a:accent3>
      <a:accent4>
        <a:srgbClr val="00407A"/>
      </a:accent4>
      <a:accent5>
        <a:srgbClr val="7F7F7F"/>
      </a:accent5>
      <a:accent6>
        <a:srgbClr val="595959"/>
      </a:accent6>
      <a:hlink>
        <a:srgbClr val="1D8DB0"/>
      </a:hlink>
      <a:folHlink>
        <a:srgbClr val="00407A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igiRights 1st update meeting 2 March 2023 – BLENDED VERSION" id="{E917A461-6E3A-6047-86CA-B71679BC45CC}" vid="{36AAB776-18ED-944A-A13D-1D3D71E017E5}"/>
    </a:ext>
  </a:extLst>
</a:theme>
</file>

<file path=ppt/theme/theme2.xml><?xml version="1.0" encoding="utf-8"?>
<a:theme xmlns:a="http://schemas.openxmlformats.org/drawingml/2006/main" name="Corporate-KU Leuven-Liggend-Achtergrond Wit en Watermerk">
  <a:themeElements>
    <a:clrScheme name="KULeuven-Themakleuren">
      <a:dk1>
        <a:srgbClr val="00407A"/>
      </a:dk1>
      <a:lt1>
        <a:srgbClr val="FFFFFF"/>
      </a:lt1>
      <a:dk2>
        <a:srgbClr val="00407A"/>
      </a:dk2>
      <a:lt2>
        <a:srgbClr val="FFFFFF"/>
      </a:lt2>
      <a:accent1>
        <a:srgbClr val="1D8DB0"/>
      </a:accent1>
      <a:accent2>
        <a:srgbClr val="116E8A"/>
      </a:accent2>
      <a:accent3>
        <a:srgbClr val="86BCE5"/>
      </a:accent3>
      <a:accent4>
        <a:srgbClr val="00407A"/>
      </a:accent4>
      <a:accent5>
        <a:srgbClr val="7F7F7F"/>
      </a:accent5>
      <a:accent6>
        <a:srgbClr val="595959"/>
      </a:accent6>
      <a:hlink>
        <a:srgbClr val="009999"/>
      </a:hlink>
      <a:folHlink>
        <a:srgbClr val="800080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igiRights 1st update meeting 2 March 2023 – BLENDED VERSION" id="{E917A461-6E3A-6047-86CA-B71679BC45CC}" vid="{01888D96-1BF5-B44E-9B08-DE8858E4EF90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9474</TotalTime>
  <Words>1117</Words>
  <Application>Microsoft Macintosh PowerPoint</Application>
  <PresentationFormat>On-screen Show (4:3)</PresentationFormat>
  <Paragraphs>120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Rounded MT Bold</vt:lpstr>
      <vt:lpstr>Calibri</vt:lpstr>
      <vt:lpstr>Courier New</vt:lpstr>
      <vt:lpstr>Garamond</vt:lpstr>
      <vt:lpstr>Corporate-KU Leuven-Liggend-Achtergrond Wit</vt:lpstr>
      <vt:lpstr>Corporate-KU Leuven-Liggend-Achtergrond Wit en Watermerk</vt:lpstr>
      <vt:lpstr>DigiRights   Belgium Preliminary findings  Leuven, 30 March</vt:lpstr>
      <vt:lpstr>BELGIUM</vt:lpstr>
      <vt:lpstr>Presence at hearings</vt:lpstr>
      <vt:lpstr>Covid-19 times</vt:lpstr>
      <vt:lpstr>Vulnerable subjects</vt:lpstr>
      <vt:lpstr>Other rights</vt:lpstr>
      <vt:lpstr>Right to translation and interpretation</vt:lpstr>
      <vt:lpstr>Access to file</vt:lpstr>
      <vt:lpstr>De iure condendo</vt:lpstr>
      <vt:lpstr>De iure condendo (II)</vt:lpstr>
      <vt:lpstr>De iure condendo (III)</vt:lpstr>
      <vt:lpstr>De iure condendo (IV)</vt:lpstr>
      <vt:lpstr> </vt:lpstr>
    </vt:vector>
  </TitlesOfParts>
  <Company>KULeuven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ICTS | Communicatie, Servicepunt en Opleiding</dc:creator>
  <dc:description>Huisstijl KU Leuven - versie 24 juli 2012</dc:description>
  <cp:lastModifiedBy>Michele Panzavolta</cp:lastModifiedBy>
  <cp:revision>1331</cp:revision>
  <cp:lastPrinted>2015-02-12T09:57:10Z</cp:lastPrinted>
  <dcterms:created xsi:type="dcterms:W3CDTF">2012-07-10T07:57:57Z</dcterms:created>
  <dcterms:modified xsi:type="dcterms:W3CDTF">2023-04-04T15:34:08Z</dcterms:modified>
</cp:coreProperties>
</file>