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735763" cy="98663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47326" autoAdjust="0"/>
  </p:normalViewPr>
  <p:slideViewPr>
    <p:cSldViewPr snapToGrid="0">
      <p:cViewPr varScale="1">
        <p:scale>
          <a:sx n="54" d="100"/>
          <a:sy n="54" d="100"/>
        </p:scale>
        <p:origin x="275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4008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3A728B-1602-4224-A728-B6162E1EB987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39D61419-3B59-4BDA-BE81-F52CA1C4D031}">
      <dgm:prSet phldrT="[Szöveg]" custT="1"/>
      <dgm:spPr>
        <a:ln>
          <a:solidFill>
            <a:schemeClr val="tx1"/>
          </a:solidFill>
        </a:ln>
      </dgm:spPr>
      <dgm:t>
        <a:bodyPr anchor="t"/>
        <a:lstStyle/>
        <a:p>
          <a:pPr algn="ctr"/>
          <a:r>
            <a:rPr lang="hu-HU" sz="2400" dirty="0" err="1" smtClean="0"/>
            <a:t>Remote</a:t>
          </a:r>
          <a:r>
            <a:rPr lang="hu-HU" sz="2400" dirty="0" smtClean="0"/>
            <a:t> </a:t>
          </a:r>
          <a:r>
            <a:rPr lang="hu-HU" sz="2400" dirty="0" err="1" smtClean="0"/>
            <a:t>hearings</a:t>
          </a:r>
          <a:endParaRPr lang="hu-HU" sz="2400" dirty="0" smtClean="0"/>
        </a:p>
        <a:p>
          <a:pPr algn="ctr"/>
          <a:endParaRPr lang="hu-HU" sz="2400" dirty="0" smtClean="0"/>
        </a:p>
        <a:p>
          <a:pPr algn="l"/>
          <a:r>
            <a:rPr lang="en-US" sz="2400" dirty="0" smtClean="0"/>
            <a:t>right to be present at hearings</a:t>
          </a:r>
          <a:endParaRPr lang="hu-HU" sz="2400" dirty="0" smtClean="0"/>
        </a:p>
        <a:p>
          <a:pPr algn="l"/>
          <a:r>
            <a:rPr lang="en-US" sz="2400" dirty="0" smtClean="0"/>
            <a:t>right to interpretation and translation</a:t>
          </a:r>
          <a:endParaRPr lang="hu-HU" sz="2400" dirty="0" smtClean="0"/>
        </a:p>
        <a:p>
          <a:pPr algn="l"/>
          <a:r>
            <a:rPr lang="en-US" sz="2400" dirty="0" smtClean="0"/>
            <a:t>right to a legal assistance</a:t>
          </a:r>
          <a:endParaRPr lang="hu-HU" sz="2400" dirty="0" smtClean="0"/>
        </a:p>
        <a:p>
          <a:pPr algn="l"/>
          <a:endParaRPr lang="hu-HU" sz="5400" dirty="0"/>
        </a:p>
      </dgm:t>
    </dgm:pt>
    <dgm:pt modelId="{6DF0A2E8-BBFD-40CB-B4F3-99965ED83B0B}" type="parTrans" cxnId="{3B683580-4995-4AE7-8F15-4EC508D6EF93}">
      <dgm:prSet/>
      <dgm:spPr/>
      <dgm:t>
        <a:bodyPr/>
        <a:lstStyle/>
        <a:p>
          <a:endParaRPr lang="hu-HU"/>
        </a:p>
      </dgm:t>
    </dgm:pt>
    <dgm:pt modelId="{51895FC4-BCE1-4001-A8A0-A744A269B18A}" type="sibTrans" cxnId="{3B683580-4995-4AE7-8F15-4EC508D6EF93}">
      <dgm:prSet/>
      <dgm:spPr/>
      <dgm:t>
        <a:bodyPr/>
        <a:lstStyle/>
        <a:p>
          <a:endParaRPr lang="hu-HU"/>
        </a:p>
      </dgm:t>
    </dgm:pt>
    <dgm:pt modelId="{DE4907EC-8024-4B5F-AC74-20C560F83CEF}">
      <dgm:prSet phldrT="[Szöveg]" custT="1"/>
      <dgm:spPr>
        <a:ln>
          <a:solidFill>
            <a:srgbClr val="18263C"/>
          </a:solidFill>
        </a:ln>
      </dgm:spPr>
      <dgm:t>
        <a:bodyPr anchor="t"/>
        <a:lstStyle/>
        <a:p>
          <a:pPr algn="ctr"/>
          <a:r>
            <a:rPr lang="hu-HU" sz="2400" dirty="0" err="1" smtClean="0"/>
            <a:t>Electronic</a:t>
          </a:r>
          <a:r>
            <a:rPr lang="hu-HU" sz="2400" dirty="0" smtClean="0"/>
            <a:t> </a:t>
          </a:r>
          <a:r>
            <a:rPr lang="hu-HU" sz="2400" dirty="0" err="1" smtClean="0"/>
            <a:t>communication</a:t>
          </a:r>
          <a:endParaRPr lang="hu-HU" sz="2400" dirty="0" smtClean="0"/>
        </a:p>
      </dgm:t>
    </dgm:pt>
    <dgm:pt modelId="{35F5E858-C536-483C-9F9F-AA7B3EDA7A9C}" type="parTrans" cxnId="{93979EBB-55D5-49E0-B250-EBA8061F935A}">
      <dgm:prSet/>
      <dgm:spPr/>
      <dgm:t>
        <a:bodyPr/>
        <a:lstStyle/>
        <a:p>
          <a:endParaRPr lang="hu-HU"/>
        </a:p>
      </dgm:t>
    </dgm:pt>
    <dgm:pt modelId="{E4BD76D2-4332-4ECE-93B7-9E6ED48C4CFE}" type="sibTrans" cxnId="{93979EBB-55D5-49E0-B250-EBA8061F935A}">
      <dgm:prSet/>
      <dgm:spPr/>
      <dgm:t>
        <a:bodyPr/>
        <a:lstStyle/>
        <a:p>
          <a:endParaRPr lang="hu-HU"/>
        </a:p>
      </dgm:t>
    </dgm:pt>
    <dgm:pt modelId="{356152DD-A0FB-4BC9-8E8B-F4314D0D90C3}" type="pres">
      <dgm:prSet presAssocID="{653A728B-1602-4224-A728-B6162E1EB987}" presName="compositeShape" presStyleCnt="0">
        <dgm:presLayoutVars>
          <dgm:chMax val="7"/>
          <dgm:dir/>
          <dgm:resizeHandles val="exact"/>
        </dgm:presLayoutVars>
      </dgm:prSet>
      <dgm:spPr/>
    </dgm:pt>
    <dgm:pt modelId="{2FE4EFD1-9347-4CC6-95FE-C6BF6854E134}" type="pres">
      <dgm:prSet presAssocID="{39D61419-3B59-4BDA-BE81-F52CA1C4D031}" presName="circ1" presStyleLbl="vennNode1" presStyleIdx="0" presStyleCnt="2" custScaleY="98064"/>
      <dgm:spPr/>
      <dgm:t>
        <a:bodyPr/>
        <a:lstStyle/>
        <a:p>
          <a:endParaRPr lang="hu-HU"/>
        </a:p>
      </dgm:t>
    </dgm:pt>
    <dgm:pt modelId="{7404DE9D-5545-4D4A-92A8-F9E93BA2E7F7}" type="pres">
      <dgm:prSet presAssocID="{39D61419-3B59-4BDA-BE81-F52CA1C4D031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4DF8D7DF-E873-46CC-8352-60231CFC75F7}" type="pres">
      <dgm:prSet presAssocID="{DE4907EC-8024-4B5F-AC74-20C560F83CEF}" presName="circ2" presStyleLbl="vennNode1" presStyleIdx="1" presStyleCnt="2" custScaleX="100422" custLinFactNeighborX="-73" custLinFactNeighborY="-183"/>
      <dgm:spPr/>
      <dgm:t>
        <a:bodyPr/>
        <a:lstStyle/>
        <a:p>
          <a:endParaRPr lang="hu-HU"/>
        </a:p>
      </dgm:t>
    </dgm:pt>
    <dgm:pt modelId="{358DC97F-5ED0-45AB-88F4-A74AFBD7973A}" type="pres">
      <dgm:prSet presAssocID="{DE4907EC-8024-4B5F-AC74-20C560F83CEF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DD9212AB-6EBB-4800-BD84-18DF54513163}" type="presOf" srcId="{39D61419-3B59-4BDA-BE81-F52CA1C4D031}" destId="{7404DE9D-5545-4D4A-92A8-F9E93BA2E7F7}" srcOrd="1" destOrd="0" presId="urn:microsoft.com/office/officeart/2005/8/layout/venn1"/>
    <dgm:cxn modelId="{81C520B2-D40E-42EA-9A14-1A2709DE2856}" type="presOf" srcId="{39D61419-3B59-4BDA-BE81-F52CA1C4D031}" destId="{2FE4EFD1-9347-4CC6-95FE-C6BF6854E134}" srcOrd="0" destOrd="0" presId="urn:microsoft.com/office/officeart/2005/8/layout/venn1"/>
    <dgm:cxn modelId="{3B683580-4995-4AE7-8F15-4EC508D6EF93}" srcId="{653A728B-1602-4224-A728-B6162E1EB987}" destId="{39D61419-3B59-4BDA-BE81-F52CA1C4D031}" srcOrd="0" destOrd="0" parTransId="{6DF0A2E8-BBFD-40CB-B4F3-99965ED83B0B}" sibTransId="{51895FC4-BCE1-4001-A8A0-A744A269B18A}"/>
    <dgm:cxn modelId="{DD5DD795-F834-4B69-A174-976F2F2E168D}" type="presOf" srcId="{653A728B-1602-4224-A728-B6162E1EB987}" destId="{356152DD-A0FB-4BC9-8E8B-F4314D0D90C3}" srcOrd="0" destOrd="0" presId="urn:microsoft.com/office/officeart/2005/8/layout/venn1"/>
    <dgm:cxn modelId="{93979EBB-55D5-49E0-B250-EBA8061F935A}" srcId="{653A728B-1602-4224-A728-B6162E1EB987}" destId="{DE4907EC-8024-4B5F-AC74-20C560F83CEF}" srcOrd="1" destOrd="0" parTransId="{35F5E858-C536-483C-9F9F-AA7B3EDA7A9C}" sibTransId="{E4BD76D2-4332-4ECE-93B7-9E6ED48C4CFE}"/>
    <dgm:cxn modelId="{D15B0593-FD16-4B76-B405-9B6E8970273E}" type="presOf" srcId="{DE4907EC-8024-4B5F-AC74-20C560F83CEF}" destId="{358DC97F-5ED0-45AB-88F4-A74AFBD7973A}" srcOrd="1" destOrd="0" presId="urn:microsoft.com/office/officeart/2005/8/layout/venn1"/>
    <dgm:cxn modelId="{4CDB502C-610B-4FC9-8026-CD7340CA8663}" type="presOf" srcId="{DE4907EC-8024-4B5F-AC74-20C560F83CEF}" destId="{4DF8D7DF-E873-46CC-8352-60231CFC75F7}" srcOrd="0" destOrd="0" presId="urn:microsoft.com/office/officeart/2005/8/layout/venn1"/>
    <dgm:cxn modelId="{445987DC-7824-4ACB-A06A-F473A244F0F2}" type="presParOf" srcId="{356152DD-A0FB-4BC9-8E8B-F4314D0D90C3}" destId="{2FE4EFD1-9347-4CC6-95FE-C6BF6854E134}" srcOrd="0" destOrd="0" presId="urn:microsoft.com/office/officeart/2005/8/layout/venn1"/>
    <dgm:cxn modelId="{70FF62A0-CA90-4D9B-AE77-9A863053463E}" type="presParOf" srcId="{356152DD-A0FB-4BC9-8E8B-F4314D0D90C3}" destId="{7404DE9D-5545-4D4A-92A8-F9E93BA2E7F7}" srcOrd="1" destOrd="0" presId="urn:microsoft.com/office/officeart/2005/8/layout/venn1"/>
    <dgm:cxn modelId="{42ED617C-5455-416A-9219-A61507954D56}" type="presParOf" srcId="{356152DD-A0FB-4BC9-8E8B-F4314D0D90C3}" destId="{4DF8D7DF-E873-46CC-8352-60231CFC75F7}" srcOrd="2" destOrd="0" presId="urn:microsoft.com/office/officeart/2005/8/layout/venn1"/>
    <dgm:cxn modelId="{54D6011F-85DB-4F43-857F-293A5C6893DC}" type="presParOf" srcId="{356152DD-A0FB-4BC9-8E8B-F4314D0D90C3}" destId="{358DC97F-5ED0-45AB-88F4-A74AFBD7973A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4EFD1-9347-4CC6-95FE-C6BF6854E134}">
      <dsp:nvSpPr>
        <dsp:cNvPr id="0" name=""/>
        <dsp:cNvSpPr/>
      </dsp:nvSpPr>
      <dsp:spPr>
        <a:xfrm>
          <a:off x="562784" y="66822"/>
          <a:ext cx="5382439" cy="527823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tx1"/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Remote</a:t>
          </a:r>
          <a:r>
            <a:rPr lang="hu-HU" sz="2400" kern="1200" dirty="0" smtClean="0"/>
            <a:t> </a:t>
          </a:r>
          <a:r>
            <a:rPr lang="hu-HU" sz="2400" kern="1200" dirty="0" err="1" smtClean="0"/>
            <a:t>hearings</a:t>
          </a:r>
          <a:endParaRPr lang="hu-HU" sz="2400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right to be present at hearings</a:t>
          </a:r>
          <a:endParaRPr lang="hu-H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right to interpretation and translation</a:t>
          </a:r>
          <a:endParaRPr lang="hu-H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right to a legal assistance</a:t>
          </a:r>
          <a:endParaRPr lang="hu-HU" sz="240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u-HU" sz="5400" kern="1200" dirty="0"/>
        </a:p>
      </dsp:txBody>
      <dsp:txXfrm>
        <a:off x="1314385" y="689239"/>
        <a:ext cx="3103388" cy="4033400"/>
      </dsp:txXfrm>
    </dsp:sp>
    <dsp:sp modelId="{4DF8D7DF-E873-46CC-8352-60231CFC75F7}">
      <dsp:nvSpPr>
        <dsp:cNvPr id="0" name=""/>
        <dsp:cNvSpPr/>
      </dsp:nvSpPr>
      <dsp:spPr>
        <a:xfrm>
          <a:off x="4426733" y="4870"/>
          <a:ext cx="5405153" cy="53824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rgbClr val="18263C"/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err="1" smtClean="0"/>
            <a:t>Electronic</a:t>
          </a:r>
          <a:r>
            <a:rPr lang="hu-HU" sz="2400" kern="1200" dirty="0" smtClean="0"/>
            <a:t> </a:t>
          </a:r>
          <a:r>
            <a:rPr lang="hu-HU" sz="2400" kern="1200" dirty="0" err="1" smtClean="0"/>
            <a:t>communication</a:t>
          </a:r>
          <a:endParaRPr lang="hu-HU" sz="2400" kern="1200" dirty="0" smtClean="0"/>
        </a:p>
      </dsp:txBody>
      <dsp:txXfrm>
        <a:off x="5960628" y="639575"/>
        <a:ext cx="3116484" cy="411302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hu-HU" sz="4400" b="0" strike="noStrike" spc="-1">
                <a:solidFill>
                  <a:srgbClr val="000000"/>
                </a:solidFill>
                <a:latin typeface="Arial"/>
              </a:rPr>
              <a:t>Click to move the slide</a:t>
            </a: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marL="216000" indent="0">
              <a:buNone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Click to edit the notes format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/>
          <a:p>
            <a:pPr indent="0">
              <a:buNone/>
            </a:pPr>
            <a:r>
              <a:rPr lang="hu-HU" sz="1400" b="0" strike="noStrike" spc="-1">
                <a:solidFill>
                  <a:srgbClr val="000000"/>
                </a:solidFill>
                <a:latin typeface="Times New Roman"/>
              </a:rPr>
              <a:t>&lt;header&gt;</a:t>
            </a:r>
          </a:p>
        </p:txBody>
      </p:sp>
      <p:sp>
        <p:nvSpPr>
          <p:cNvPr id="44" name="PlaceHolder 4"/>
          <p:cNvSpPr>
            <a:spLocks noGrp="1"/>
          </p:cNvSpPr>
          <p:nvPr>
            <p:ph type="dt" idx="4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buNone/>
              <a:defRPr lang="hu-H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lang="hu-H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45" name="PlaceHolder 5"/>
          <p:cNvSpPr>
            <a:spLocks noGrp="1"/>
          </p:cNvSpPr>
          <p:nvPr>
            <p:ph type="ftr" idx="5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>
              <a:buNone/>
              <a:defRPr lang="hu-H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hu-H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46" name="PlaceHolder 6"/>
          <p:cNvSpPr>
            <a:spLocks noGrp="1"/>
          </p:cNvSpPr>
          <p:nvPr>
            <p:ph type="sldNum" idx="6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>
            <a:lvl1pPr indent="0" algn="r">
              <a:buNone/>
              <a:defRPr lang="hu-H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4673D389-2F4D-453B-9578-FC22939AE97A}" type="slidenum">
              <a:rPr lang="hu-HU" sz="1400" b="0" strike="noStrike" spc="-1">
                <a:solidFill>
                  <a:srgbClr val="000000"/>
                </a:solidFill>
                <a:latin typeface="Times New Roman"/>
              </a:rPr>
              <a:t>‹#›</a:t>
            </a:fld>
            <a:endParaRPr lang="hu-H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217488" y="812800"/>
            <a:ext cx="7124700" cy="4008438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indent="0" algn="r">
              <a:buNone/>
            </a:pPr>
            <a:fld id="{4673D389-2F4D-453B-9578-FC22939AE97A}" type="slidenum">
              <a:rPr lang="hu-HU" sz="1400" b="0" strike="noStrike" spc="-1" smtClean="0">
                <a:solidFill>
                  <a:srgbClr val="000000"/>
                </a:solidFill>
                <a:latin typeface="Times New Roman"/>
              </a:rPr>
              <a:t>3</a:t>
            </a:fld>
            <a:endParaRPr lang="hu-HU" sz="14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807934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5960" cy="4437360"/>
          </a:xfrm>
          <a:prstGeom prst="rect">
            <a:avLst/>
          </a:prstGeom>
          <a:noFill/>
          <a:ln w="0">
            <a:noFill/>
          </a:ln>
        </p:spPr>
        <p:txBody>
          <a:bodyPr lIns="0" tIns="91440" rIns="0" bIns="91440" anchor="t">
            <a:noAutofit/>
          </a:bodyPr>
          <a:lstStyle/>
          <a:p>
            <a:pPr marL="171360" indent="-171360">
              <a:lnSpc>
                <a:spcPct val="100000"/>
              </a:lnSpc>
              <a:buClr>
                <a:srgbClr val="000000"/>
              </a:buClr>
              <a:buFont typeface="OpenSymbol"/>
              <a:buChar char="-"/>
            </a:pPr>
            <a:endParaRPr lang="hu-HU" sz="1200" b="0" strike="noStrike" spc="-1" baseline="0" dirty="0" smtClean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4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79200" y="739800"/>
            <a:ext cx="6574320" cy="3697920"/>
          </a:xfrm>
          <a:prstGeom prst="rect">
            <a:avLst/>
          </a:prstGeom>
          <a:ln w="0">
            <a:noFill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PlaceHolder 1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5960" cy="4437360"/>
          </a:xfrm>
          <a:prstGeom prst="rect">
            <a:avLst/>
          </a:prstGeom>
          <a:noFill/>
          <a:ln w="0">
            <a:noFill/>
          </a:ln>
        </p:spPr>
        <p:txBody>
          <a:bodyPr lIns="0" tIns="91440" rIns="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4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79200" y="739800"/>
            <a:ext cx="6574320" cy="3697920"/>
          </a:xfrm>
          <a:prstGeom prst="rect">
            <a:avLst/>
          </a:prstGeom>
          <a:ln w="0">
            <a:noFill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5960" cy="4437360"/>
          </a:xfrm>
          <a:prstGeom prst="rect">
            <a:avLst/>
          </a:prstGeom>
          <a:noFill/>
          <a:ln w="0">
            <a:noFill/>
          </a:ln>
        </p:spPr>
        <p:txBody>
          <a:bodyPr lIns="0" tIns="91440" rIns="0" bIns="9144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3838" cy="3697288"/>
          </a:xfrm>
          <a:prstGeom prst="rect">
            <a:avLst/>
          </a:prstGeom>
          <a:ln w="0"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5960" cy="4437360"/>
          </a:xfrm>
          <a:prstGeom prst="rect">
            <a:avLst/>
          </a:prstGeom>
          <a:noFill/>
          <a:ln w="0">
            <a:noFill/>
          </a:ln>
        </p:spPr>
        <p:txBody>
          <a:bodyPr lIns="0" tIns="91440" rIns="0" bIns="9144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79200" y="739800"/>
            <a:ext cx="6574320" cy="3697920"/>
          </a:xfrm>
          <a:prstGeom prst="rect">
            <a:avLst/>
          </a:prstGeom>
          <a:ln w="0"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5960" cy="4437360"/>
          </a:xfrm>
          <a:prstGeom prst="rect">
            <a:avLst/>
          </a:prstGeom>
          <a:noFill/>
          <a:ln w="0">
            <a:noFill/>
          </a:ln>
        </p:spPr>
        <p:txBody>
          <a:bodyPr lIns="0" tIns="91440" rIns="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r>
              <a:rPr lang="hu-HU" sz="1400" b="0" u="sng" strike="noStrike" spc="-1" dirty="0" smtClean="0">
                <a:solidFill>
                  <a:srgbClr val="000000"/>
                </a:solidFill>
                <a:uFillTx/>
                <a:latin typeface="Arial"/>
              </a:rPr>
              <a:t> </a:t>
            </a:r>
            <a:endParaRPr lang="hu-HU" sz="1400" b="0" strike="noStrike" spc="-1" dirty="0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endParaRPr lang="hu-HU" sz="14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79200" y="739800"/>
            <a:ext cx="6574320" cy="3697920"/>
          </a:xfrm>
          <a:prstGeom prst="rect">
            <a:avLst/>
          </a:prstGeom>
          <a:ln w="0">
            <a:noFill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5960" cy="4437360"/>
          </a:xfrm>
          <a:prstGeom prst="rect">
            <a:avLst/>
          </a:prstGeom>
          <a:noFill/>
          <a:ln w="0">
            <a:noFill/>
          </a:ln>
        </p:spPr>
        <p:txBody>
          <a:bodyPr lIns="0" tIns="91440" rIns="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3838" cy="3697288"/>
          </a:xfrm>
          <a:prstGeom prst="rect">
            <a:avLst/>
          </a:prstGeom>
          <a:ln w="0">
            <a:noFill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PlaceHolder 1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5960" cy="4437360"/>
          </a:xfrm>
          <a:prstGeom prst="rect">
            <a:avLst/>
          </a:prstGeom>
          <a:noFill/>
          <a:ln w="0">
            <a:noFill/>
          </a:ln>
        </p:spPr>
        <p:txBody>
          <a:bodyPr lIns="0" tIns="91440" rIns="0" bIns="91440" anchor="t">
            <a:noAutofit/>
          </a:bodyPr>
          <a:lstStyle/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4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3838" cy="3697288"/>
          </a:xfrm>
          <a:prstGeom prst="rect">
            <a:avLst/>
          </a:prstGeom>
          <a:ln w="0">
            <a:noFill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5960" cy="4437360"/>
          </a:xfrm>
          <a:prstGeom prst="rect">
            <a:avLst/>
          </a:prstGeom>
          <a:noFill/>
          <a:ln w="0">
            <a:noFill/>
          </a:ln>
        </p:spPr>
        <p:txBody>
          <a:bodyPr lIns="0" tIns="91440" rIns="0" bIns="9144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79200" y="739800"/>
            <a:ext cx="6574320" cy="3697920"/>
          </a:xfrm>
          <a:prstGeom prst="rect">
            <a:avLst/>
          </a:prstGeom>
          <a:ln w="0">
            <a:noFill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PlaceHolder 1"/>
          <p:cNvSpPr>
            <a:spLocks noGrp="1"/>
          </p:cNvSpPr>
          <p:nvPr>
            <p:ph type="body"/>
          </p:nvPr>
        </p:nvSpPr>
        <p:spPr>
          <a:xfrm>
            <a:off x="673560" y="4686480"/>
            <a:ext cx="5385960" cy="4437360"/>
          </a:xfrm>
          <a:prstGeom prst="rect">
            <a:avLst/>
          </a:prstGeom>
          <a:noFill/>
          <a:ln w="0">
            <a:noFill/>
          </a:ln>
        </p:spPr>
        <p:txBody>
          <a:bodyPr lIns="0" tIns="91440" rIns="0" bIns="91440" anchor="t">
            <a:noAutofit/>
          </a:bodyPr>
          <a:lstStyle/>
          <a:p>
            <a:pPr marL="216000" indent="0">
              <a:lnSpc>
                <a:spcPct val="100000"/>
              </a:lnSpc>
              <a:buNone/>
              <a:tabLst>
                <a:tab pos="0" algn="l"/>
              </a:tabLst>
            </a:pPr>
            <a:endParaRPr lang="hu-HU" sz="12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79375" y="739775"/>
            <a:ext cx="6573838" cy="3697288"/>
          </a:xfrm>
          <a:prstGeom prst="rect">
            <a:avLst/>
          </a:prstGeom>
          <a:ln w="0">
            <a:noFill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A7480B1-F91F-4A8B-A1F0-79853676D064}" type="slidenum">
              <a:t>‹#›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D3AA6F97-B13E-4873-8B8E-E4127F777EF9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CE417FDA-BB8D-4625-873A-7BF5DBFF9C45}" type="slidenum">
              <a:t>‹#›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60832B14-E4C6-4D36-B7D7-D176223EEEF4}" type="slidenum">
              <a:t>‹#›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568E8C14-D455-42C6-8248-D558544831F0}" type="slidenum">
              <a:t>‹#›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5FA753F-7B9F-4240-A63D-1362B28253D2}" type="slidenum">
              <a:t>‹#›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B417EB8-1759-4FF2-9751-0E8FE38DAD92}" type="slidenum">
              <a:t>‹#›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4E5836DA-B370-475C-BC73-8B1B6E64BD1F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25E4BB78-5EBE-406E-80AD-F7EFFB95638D}" type="slidenum">
              <a:t>‹#›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B1E432F5-2ADC-47E2-BDB4-4FB6638C3F4E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EDDDF34C-BEA2-48A7-8127-DC4A190E9854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2"/>
          </p:nvPr>
        </p:nvSpPr>
        <p:spPr/>
        <p:txBody>
          <a:bodyPr/>
          <a:lstStyle/>
          <a:p>
            <a:fld id="{A90DA69E-55D2-405B-BDC6-26C7D442DECB}" type="slidenum">
              <a:t>‹#›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3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ftr" idx="1"/>
          </p:nvPr>
        </p:nvSpPr>
        <p:spPr>
          <a:xfrm>
            <a:off x="4038480" y="6356520"/>
            <a:ext cx="4112280" cy="36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ctr">
              <a:lnSpc>
                <a:spcPct val="100000"/>
              </a:lnSpc>
              <a:buNone/>
              <a:tabLst>
                <a:tab pos="0" algn="l"/>
              </a:tabLst>
              <a:defRPr lang="hu-H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lnSpc>
                <a:spcPct val="100000"/>
              </a:lnSpc>
              <a:buNone/>
              <a:tabLst>
                <a:tab pos="0" algn="l"/>
              </a:tabLst>
            </a:pPr>
            <a:r>
              <a:rPr lang="hu-HU" sz="1400" b="0" strike="noStrike" spc="-1">
                <a:solidFill>
                  <a:srgbClr val="000000"/>
                </a:solidFill>
                <a:latin typeface="Times New Roman"/>
              </a:rPr>
              <a:t>&lt;footer&gt;</a:t>
            </a:r>
          </a:p>
        </p:txBody>
      </p:sp>
      <p:sp>
        <p:nvSpPr>
          <p:cNvPr id="6" name="PlaceHolder 2"/>
          <p:cNvSpPr>
            <a:spLocks noGrp="1"/>
          </p:cNvSpPr>
          <p:nvPr>
            <p:ph type="sldNum" idx="2"/>
          </p:nvPr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hu-HU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3DFBCBEB-F94C-4F59-B534-9D9A0E7F99E3}" type="slidenum">
              <a:rPr lang="hu-HU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hu-H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dt" idx="3"/>
          </p:nvPr>
        </p:nvSpPr>
        <p:spPr>
          <a:xfrm>
            <a:off x="8380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>
              <a:buNone/>
              <a:defRPr lang="hu-HU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lang="hu-HU" sz="1400" b="0" strike="noStrike" spc="-1">
                <a:solidFill>
                  <a:srgbClr val="000000"/>
                </a:solidFill>
                <a:latin typeface="Times New Roman"/>
              </a:rPr>
              <a:t>&lt;date/time&gt;</a:t>
            </a: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r>
              <a:rPr lang="hu-HU" sz="4400" b="0" strike="noStrike" spc="-1">
                <a:solidFill>
                  <a:srgbClr val="000000"/>
                </a:solidFill>
                <a:latin typeface="Arial"/>
              </a:rPr>
              <a:t>Click to edit the title text format</a:t>
            </a: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3200" b="0" strike="noStrike" spc="-1">
                <a:solidFill>
                  <a:srgbClr val="000000"/>
                </a:solidFill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800" b="0" strike="noStrike" spc="-1">
                <a:solidFill>
                  <a:srgbClr val="000000"/>
                </a:solidFill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400" b="0" strike="noStrike" spc="-1">
                <a:solidFill>
                  <a:srgbClr val="000000"/>
                </a:solidFill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hu-HU" sz="2000" b="0" strike="noStrike" spc="-1">
                <a:solidFill>
                  <a:srgbClr val="000000"/>
                </a:solidFill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tunde.komoroczki@helsinki.h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Google Shape;140;p8" descr="A képen szöveg, rajongó, eszköz, vektorgrafika látható&#10;&#10;Automatikusan generált leírás"/>
          <p:cNvPicPr/>
          <p:nvPr/>
        </p:nvPicPr>
        <p:blipFill>
          <a:blip r:embed="rId2"/>
          <a:stretch/>
        </p:blipFill>
        <p:spPr>
          <a:xfrm>
            <a:off x="0" y="-720"/>
            <a:ext cx="12190680" cy="6856200"/>
          </a:xfrm>
          <a:prstGeom prst="rect">
            <a:avLst/>
          </a:prstGeom>
          <a:ln w="0">
            <a:noFill/>
          </a:ln>
        </p:spPr>
      </p:pic>
      <p:sp>
        <p:nvSpPr>
          <p:cNvPr id="48" name="Google Shape;141;p8"/>
          <p:cNvSpPr/>
          <p:nvPr/>
        </p:nvSpPr>
        <p:spPr>
          <a:xfrm>
            <a:off x="278280" y="1770120"/>
            <a:ext cx="5488560" cy="2283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hu-HU" sz="4800" b="1" strike="noStrike" spc="-1">
                <a:solidFill>
                  <a:srgbClr val="222A35"/>
                </a:solidFill>
                <a:latin typeface="Calibri"/>
                <a:ea typeface="Tahoma"/>
              </a:rPr>
              <a:t>Digitalization of Defense Rights in Hungary</a:t>
            </a:r>
            <a:endParaRPr lang="hu-HU" sz="4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49" name="Google Shape;143;p8"/>
          <p:cNvPicPr/>
          <p:nvPr/>
        </p:nvPicPr>
        <p:blipFill>
          <a:blip r:embed="rId3"/>
          <a:stretch/>
        </p:blipFill>
        <p:spPr>
          <a:xfrm>
            <a:off x="278280" y="6441840"/>
            <a:ext cx="1298880" cy="242640"/>
          </a:xfrm>
          <a:prstGeom prst="rect">
            <a:avLst/>
          </a:prstGeom>
          <a:ln w="0">
            <a:noFill/>
          </a:ln>
        </p:spPr>
      </p:pic>
      <p:sp>
        <p:nvSpPr>
          <p:cNvPr id="50" name="Google Shape;141;p8"/>
          <p:cNvSpPr/>
          <p:nvPr/>
        </p:nvSpPr>
        <p:spPr>
          <a:xfrm>
            <a:off x="273960" y="1252800"/>
            <a:ext cx="5492880" cy="333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  <a:spcAft>
                <a:spcPts val="601"/>
              </a:spcAft>
            </a:pPr>
            <a:r>
              <a:rPr lang="hu-HU" sz="1600" b="0" strike="noStrike" spc="-1">
                <a:solidFill>
                  <a:srgbClr val="222A35"/>
                </a:solidFill>
                <a:latin typeface="Arial"/>
                <a:ea typeface="Tahoma"/>
              </a:rPr>
              <a:t>Tünde Komoróczki</a:t>
            </a:r>
            <a:endParaRPr lang="hu-HU" sz="1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1" name="Kép 50"/>
          <p:cNvPicPr/>
          <p:nvPr/>
        </p:nvPicPr>
        <p:blipFill>
          <a:blip r:embed="rId4"/>
          <a:stretch/>
        </p:blipFill>
        <p:spPr>
          <a:xfrm>
            <a:off x="360000" y="308520"/>
            <a:ext cx="2158560" cy="770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4;p2"/>
          <p:cNvPicPr/>
          <p:nvPr/>
        </p:nvPicPr>
        <p:blipFill>
          <a:blip r:embed="rId3"/>
          <a:stretch/>
        </p:blipFill>
        <p:spPr>
          <a:xfrm>
            <a:off x="252360" y="6441840"/>
            <a:ext cx="1298880" cy="242640"/>
          </a:xfrm>
          <a:prstGeom prst="rect">
            <a:avLst/>
          </a:prstGeom>
          <a:ln w="0">
            <a:noFill/>
          </a:ln>
        </p:spPr>
      </p:pic>
      <p:sp>
        <p:nvSpPr>
          <p:cNvPr id="97" name="PlaceHolder 1"/>
          <p:cNvSpPr>
            <a:spLocks noGrp="1"/>
          </p:cNvSpPr>
          <p:nvPr>
            <p:ph type="sldNum" idx="15"/>
          </p:nvPr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ED27813A-DBA9-4D86-BE3F-A220D96B29F2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10</a:t>
            </a:fld>
            <a:endParaRPr lang="hu-H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8" name="Cím 1"/>
          <p:cNvSpPr/>
          <p:nvPr/>
        </p:nvSpPr>
        <p:spPr>
          <a:xfrm>
            <a:off x="1301400" y="248040"/>
            <a:ext cx="9907200" cy="1311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hu-HU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Derogation from the main rules </a:t>
            </a: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Tartalom helye 2"/>
          <p:cNvSpPr/>
          <p:nvPr/>
        </p:nvSpPr>
        <p:spPr>
          <a:xfrm>
            <a:off x="695160" y="1579680"/>
            <a:ext cx="10796040" cy="4610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GB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Legal assistance and legal aid</a:t>
            </a: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GB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Right to translation and interpretation </a:t>
            </a: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Electronic access to the case file</a:t>
            </a:r>
            <a:r>
              <a:rPr lang="en-US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0" name="Kép 99"/>
          <p:cNvPicPr/>
          <p:nvPr/>
        </p:nvPicPr>
        <p:blipFill>
          <a:blip r:embed="rId4"/>
          <a:stretch/>
        </p:blipFill>
        <p:spPr>
          <a:xfrm>
            <a:off x="360000" y="360000"/>
            <a:ext cx="2158200" cy="770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94;p2"/>
          <p:cNvPicPr/>
          <p:nvPr/>
        </p:nvPicPr>
        <p:blipFill>
          <a:blip r:embed="rId3"/>
          <a:stretch/>
        </p:blipFill>
        <p:spPr>
          <a:xfrm>
            <a:off x="252360" y="6441840"/>
            <a:ext cx="1298880" cy="242640"/>
          </a:xfrm>
          <a:prstGeom prst="rect">
            <a:avLst/>
          </a:prstGeom>
          <a:ln w="0">
            <a:noFill/>
          </a:ln>
        </p:spPr>
      </p:pic>
      <p:sp>
        <p:nvSpPr>
          <p:cNvPr id="102" name="PlaceHolder 1"/>
          <p:cNvSpPr>
            <a:spLocks noGrp="1"/>
          </p:cNvSpPr>
          <p:nvPr>
            <p:ph type="sldNum" idx="16"/>
          </p:nvPr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BF3B4900-44A2-45C3-BF98-F2819444F875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11</a:t>
            </a:fld>
            <a:endParaRPr lang="hu-H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03" name="Cím 1"/>
          <p:cNvSpPr/>
          <p:nvPr/>
        </p:nvSpPr>
        <p:spPr>
          <a:xfrm>
            <a:off x="695160" y="248040"/>
            <a:ext cx="10513080" cy="856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ctr">
              <a:lnSpc>
                <a:spcPct val="90000"/>
              </a:lnSpc>
            </a:pPr>
            <a:endParaRPr lang="hu-HU" sz="4400" b="1" strike="noStrike" spc="-1">
              <a:solidFill>
                <a:srgbClr val="000000"/>
              </a:solidFill>
              <a:latin typeface="Calibri Light"/>
              <a:ea typeface="DejaVu Sans"/>
            </a:endParaRPr>
          </a:p>
        </p:txBody>
      </p:sp>
      <p:sp>
        <p:nvSpPr>
          <p:cNvPr id="104" name="Tartalom helye 2"/>
          <p:cNvSpPr/>
          <p:nvPr/>
        </p:nvSpPr>
        <p:spPr>
          <a:xfrm>
            <a:off x="695160" y="1107360"/>
            <a:ext cx="10796040" cy="5082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hu-HU" sz="2000" b="1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105" name="Téglalap 1"/>
          <p:cNvSpPr/>
          <p:nvPr/>
        </p:nvSpPr>
        <p:spPr>
          <a:xfrm>
            <a:off x="828720" y="1253880"/>
            <a:ext cx="9198720" cy="603507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</a:pPr>
            <a:r>
              <a:rPr lang="hu-HU" sz="20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1. </a:t>
            </a:r>
            <a:r>
              <a:rPr lang="hu-HU" sz="2000" b="0" strike="noStrike" spc="-1" dirty="0" err="1" smtClean="0">
                <a:solidFill>
                  <a:srgbClr val="000000"/>
                </a:solidFill>
                <a:latin typeface="Calibri"/>
                <a:ea typeface="Calibri"/>
              </a:rPr>
              <a:t>Remote</a:t>
            </a:r>
            <a:r>
              <a:rPr lang="hu-HU" sz="20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hu-HU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hearing</a:t>
            </a:r>
            <a:r>
              <a:rPr lang="hu-HU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is a </a:t>
            </a:r>
            <a:r>
              <a:rPr lang="hu-HU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general</a:t>
            </a:r>
            <a:r>
              <a:rPr lang="hu-HU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hu-HU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rule</a:t>
            </a: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</a:pPr>
            <a:r>
              <a:rPr lang="hu-HU" sz="20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2. </a:t>
            </a:r>
            <a:r>
              <a:rPr lang="hu-HU" sz="2000" b="0" strike="noStrike" spc="-1" dirty="0" err="1" smtClean="0">
                <a:solidFill>
                  <a:srgbClr val="000000"/>
                </a:solidFill>
                <a:latin typeface="Calibri"/>
                <a:ea typeface="Calibri"/>
              </a:rPr>
              <a:t>Lack</a:t>
            </a:r>
            <a:r>
              <a:rPr lang="hu-HU" sz="20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hu-HU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of </a:t>
            </a:r>
            <a:r>
              <a:rPr lang="hu-HU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legal</a:t>
            </a:r>
            <a:r>
              <a:rPr lang="hu-HU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hu-HU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remedy</a:t>
            </a: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endParaRPr lang="hu-HU" sz="2000" b="0" strike="noStrike" spc="-1" dirty="0" smtClean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</a:pPr>
            <a:r>
              <a:rPr lang="hu-HU" sz="20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3. </a:t>
            </a:r>
            <a:r>
              <a:rPr lang="en-GB" sz="20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Almost </a:t>
            </a:r>
            <a:r>
              <a:rPr lang="en-GB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no special attention </a:t>
            </a:r>
            <a:r>
              <a:rPr lang="hu-HU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is </a:t>
            </a:r>
            <a:r>
              <a:rPr lang="hu-HU" sz="20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paid</a:t>
            </a:r>
            <a:r>
              <a:rPr lang="hu-HU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GB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to </a:t>
            </a:r>
            <a:r>
              <a:rPr lang="en-GB" sz="20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vulnerable social groups</a:t>
            </a:r>
            <a:r>
              <a:rPr lang="en-GB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:</a:t>
            </a: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people living in digital poverty</a:t>
            </a: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Arial"/>
              <a:buChar char="•"/>
            </a:pPr>
            <a:r>
              <a:rPr lang="en-GB" sz="20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for people with physical and/or mental disability </a:t>
            </a: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7000"/>
              </a:lnSpc>
              <a:spcAft>
                <a:spcPts val="799"/>
              </a:spcAft>
            </a:pP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6" name="Szövegdoboz 2"/>
          <p:cNvSpPr/>
          <p:nvPr/>
        </p:nvSpPr>
        <p:spPr>
          <a:xfrm>
            <a:off x="3581280" y="752400"/>
            <a:ext cx="4788720" cy="7905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GB" sz="2800" b="1" strike="noStrike" spc="-1">
                <a:solidFill>
                  <a:srgbClr val="000000"/>
                </a:solidFill>
                <a:latin typeface="Calibri"/>
                <a:ea typeface="Calibri"/>
              </a:rPr>
              <a:t>Problems</a:t>
            </a:r>
            <a:r>
              <a:rPr lang="hu-HU" sz="2800" b="1" strike="noStrike" spc="-1">
                <a:solidFill>
                  <a:srgbClr val="000000"/>
                </a:solidFill>
                <a:latin typeface="Calibri"/>
                <a:ea typeface="Calibri"/>
              </a:rPr>
              <a:t>:</a:t>
            </a: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7" name="Kép 106"/>
          <p:cNvPicPr/>
          <p:nvPr/>
        </p:nvPicPr>
        <p:blipFill>
          <a:blip r:embed="rId4"/>
          <a:stretch/>
        </p:blipFill>
        <p:spPr>
          <a:xfrm>
            <a:off x="360000" y="360000"/>
            <a:ext cx="2158200" cy="770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" name="Google Shape;94;p2"/>
          <p:cNvPicPr/>
          <p:nvPr/>
        </p:nvPicPr>
        <p:blipFill>
          <a:blip r:embed="rId2"/>
          <a:stretch/>
        </p:blipFill>
        <p:spPr>
          <a:xfrm>
            <a:off x="252360" y="6441840"/>
            <a:ext cx="1298880" cy="242640"/>
          </a:xfrm>
          <a:prstGeom prst="rect">
            <a:avLst/>
          </a:prstGeom>
          <a:ln w="0">
            <a:noFill/>
          </a:ln>
        </p:spPr>
      </p:pic>
      <p:sp>
        <p:nvSpPr>
          <p:cNvPr id="109" name="PlaceHolder 1"/>
          <p:cNvSpPr>
            <a:spLocks noGrp="1"/>
          </p:cNvSpPr>
          <p:nvPr>
            <p:ph type="sldNum" idx="17"/>
          </p:nvPr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843D7C9D-4216-4AF3-A9B9-D36B4B835805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12</a:t>
            </a:fld>
            <a:endParaRPr lang="hu-H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0" name="Cím 1"/>
          <p:cNvSpPr/>
          <p:nvPr/>
        </p:nvSpPr>
        <p:spPr>
          <a:xfrm>
            <a:off x="695160" y="248040"/>
            <a:ext cx="10513080" cy="856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ctr">
              <a:lnSpc>
                <a:spcPct val="90000"/>
              </a:lnSpc>
            </a:pPr>
            <a:endParaRPr lang="hu-HU" sz="4400" b="1" strike="noStrike" spc="-1">
              <a:solidFill>
                <a:srgbClr val="000000"/>
              </a:solidFill>
              <a:latin typeface="Calibri Light"/>
              <a:ea typeface="DejaVu Sans"/>
            </a:endParaRPr>
          </a:p>
        </p:txBody>
      </p:sp>
      <p:sp>
        <p:nvSpPr>
          <p:cNvPr id="111" name="Tartalom helye 2"/>
          <p:cNvSpPr/>
          <p:nvPr/>
        </p:nvSpPr>
        <p:spPr>
          <a:xfrm>
            <a:off x="695160" y="1107360"/>
            <a:ext cx="10796040" cy="5082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hu-HU" sz="3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GB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Hungarian Helsinki Committee: </a:t>
            </a:r>
            <a:endParaRPr lang="hu-HU" sz="3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GB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Justice on Screen </a:t>
            </a:r>
            <a:endParaRPr lang="hu-HU" sz="3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GB" sz="3600" b="0" strike="noStrike" spc="-1">
                <a:solidFill>
                  <a:srgbClr val="000000"/>
                </a:solidFill>
                <a:latin typeface="Calibri"/>
                <a:ea typeface="DejaVu Sans"/>
              </a:rPr>
              <a:t>– using remote communication in the criminal justice system (2021)</a:t>
            </a:r>
            <a:endParaRPr lang="hu-HU" sz="3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hu-HU" sz="36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hu-HU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2" name="Téglalap 1"/>
          <p:cNvSpPr/>
          <p:nvPr/>
        </p:nvSpPr>
        <p:spPr>
          <a:xfrm>
            <a:off x="903240" y="989280"/>
            <a:ext cx="902376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en-GB" sz="3600" b="1" strike="noStrike" spc="-1">
                <a:solidFill>
                  <a:srgbClr val="000000"/>
                </a:solidFill>
                <a:latin typeface="Calibri"/>
                <a:ea typeface="DejaVu Sans"/>
              </a:rPr>
              <a:t>Previous empirical research on the subject:</a:t>
            </a:r>
            <a:endParaRPr lang="hu-HU" sz="36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3" name="Kép 112"/>
          <p:cNvPicPr/>
          <p:nvPr/>
        </p:nvPicPr>
        <p:blipFill>
          <a:blip r:embed="rId3"/>
          <a:stretch/>
        </p:blipFill>
        <p:spPr>
          <a:xfrm>
            <a:off x="360000" y="360000"/>
            <a:ext cx="2158200" cy="770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" name="Google Shape;94;p2"/>
          <p:cNvPicPr/>
          <p:nvPr/>
        </p:nvPicPr>
        <p:blipFill>
          <a:blip r:embed="rId3"/>
          <a:stretch/>
        </p:blipFill>
        <p:spPr>
          <a:xfrm>
            <a:off x="252360" y="6441840"/>
            <a:ext cx="1298880" cy="242640"/>
          </a:xfrm>
          <a:prstGeom prst="rect">
            <a:avLst/>
          </a:prstGeom>
          <a:ln w="0">
            <a:noFill/>
          </a:ln>
        </p:spPr>
      </p:pic>
      <p:sp>
        <p:nvSpPr>
          <p:cNvPr id="115" name="PlaceHolder 1"/>
          <p:cNvSpPr>
            <a:spLocks noGrp="1"/>
          </p:cNvSpPr>
          <p:nvPr>
            <p:ph type="sldNum" idx="18"/>
          </p:nvPr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8106B26A-82F6-494B-8B32-EAFA2F06C5F1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13</a:t>
            </a:fld>
            <a:endParaRPr lang="hu-H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16" name="Cím 1"/>
          <p:cNvSpPr/>
          <p:nvPr/>
        </p:nvSpPr>
        <p:spPr>
          <a:xfrm>
            <a:off x="695160" y="248040"/>
            <a:ext cx="10513080" cy="856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ctr">
              <a:lnSpc>
                <a:spcPct val="90000"/>
              </a:lnSpc>
            </a:pPr>
            <a:endParaRPr lang="hu-HU" sz="4400" b="1" strike="noStrike" spc="-1">
              <a:solidFill>
                <a:srgbClr val="000000"/>
              </a:solidFill>
              <a:latin typeface="Calibri Light"/>
              <a:ea typeface="DejaVu Sans"/>
            </a:endParaRPr>
          </a:p>
        </p:txBody>
      </p:sp>
      <p:sp>
        <p:nvSpPr>
          <p:cNvPr id="117" name="Tartalom helye 2"/>
          <p:cNvSpPr/>
          <p:nvPr/>
        </p:nvSpPr>
        <p:spPr>
          <a:xfrm>
            <a:off x="903240" y="1377360"/>
            <a:ext cx="10796040" cy="5082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GB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The empirical focus was on practice during Covid-19</a:t>
            </a: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GB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Methodology:</a:t>
            </a: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GB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public data and interviews conducted with former detainees and professionals involved in the practice of remote hearings (judges, lawyers, general and prison probation officers)</a:t>
            </a: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GB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Findings:</a:t>
            </a: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GB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the security measures introduced during the pandemic did not ensure all elements of the fundamental right to a fair trial </a:t>
            </a: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GB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educational purpose questionable</a:t>
            </a: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  <a:tabLst>
                <a:tab pos="0" algn="l"/>
              </a:tabLst>
            </a:pPr>
            <a:r>
              <a:rPr lang="en-GB" sz="20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there was no sufficient infrastructure in 2021</a:t>
            </a: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hu-HU" sz="20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8" name="Kép 117"/>
          <p:cNvPicPr/>
          <p:nvPr/>
        </p:nvPicPr>
        <p:blipFill>
          <a:blip r:embed="rId4"/>
          <a:stretch/>
        </p:blipFill>
        <p:spPr>
          <a:xfrm>
            <a:off x="360000" y="360000"/>
            <a:ext cx="2158200" cy="770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94;p2"/>
          <p:cNvPicPr/>
          <p:nvPr/>
        </p:nvPicPr>
        <p:blipFill>
          <a:blip r:embed="rId2"/>
          <a:stretch/>
        </p:blipFill>
        <p:spPr>
          <a:xfrm>
            <a:off x="252360" y="6441840"/>
            <a:ext cx="1298880" cy="242640"/>
          </a:xfrm>
          <a:prstGeom prst="rect">
            <a:avLst/>
          </a:prstGeom>
          <a:ln w="0">
            <a:noFill/>
          </a:ln>
        </p:spPr>
      </p:pic>
      <p:sp>
        <p:nvSpPr>
          <p:cNvPr id="120" name="PlaceHolder 1"/>
          <p:cNvSpPr>
            <a:spLocks noGrp="1"/>
          </p:cNvSpPr>
          <p:nvPr>
            <p:ph type="sldNum" idx="19"/>
          </p:nvPr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B01FF4BC-3F2D-46D0-833B-A6E9A26D5F2F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14</a:t>
            </a:fld>
            <a:endParaRPr lang="hu-H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121" name="Tartalom helye 2"/>
          <p:cNvSpPr/>
          <p:nvPr/>
        </p:nvSpPr>
        <p:spPr>
          <a:xfrm>
            <a:off x="838080" y="620640"/>
            <a:ext cx="10513080" cy="555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u-HU" sz="5400" b="0" strike="noStrike" spc="-1">
                <a:solidFill>
                  <a:srgbClr val="000000"/>
                </a:solidFill>
                <a:latin typeface="Calibri"/>
                <a:ea typeface="DejaVu Sans"/>
              </a:rPr>
              <a:t>Thank you for your attention!</a:t>
            </a:r>
            <a:endParaRPr lang="hu-HU" sz="5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hu-HU" sz="5400" b="0" strike="noStrike" spc="-1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90000"/>
              </a:lnSpc>
              <a:spcBef>
                <a:spcPts val="1199"/>
              </a:spcBef>
              <a:tabLst>
                <a:tab pos="0" algn="l"/>
              </a:tabLst>
            </a:pPr>
            <a:r>
              <a:rPr lang="hu-HU" sz="4800" b="0" u="sng" strike="noStrike" spc="-1">
                <a:solidFill>
                  <a:srgbClr val="0563C1"/>
                </a:solidFill>
                <a:uFillTx/>
                <a:latin typeface="Calibri"/>
                <a:ea typeface="DejaVu Sans"/>
                <a:hlinkClick r:id="rId3"/>
              </a:rPr>
              <a:t>tunde.komoroczki@helsinki.hu</a:t>
            </a:r>
            <a:endParaRPr lang="hu-HU" sz="4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2" name="Kép 121"/>
          <p:cNvPicPr/>
          <p:nvPr/>
        </p:nvPicPr>
        <p:blipFill>
          <a:blip r:embed="rId4"/>
          <a:stretch/>
        </p:blipFill>
        <p:spPr>
          <a:xfrm>
            <a:off x="360000" y="360000"/>
            <a:ext cx="2158200" cy="770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92;p2"/>
          <p:cNvSpPr/>
          <p:nvPr/>
        </p:nvSpPr>
        <p:spPr>
          <a:xfrm>
            <a:off x="614520" y="1485000"/>
            <a:ext cx="7536240" cy="34412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en-US" sz="2200" b="1" strike="noStrike" spc="-1">
                <a:solidFill>
                  <a:srgbClr val="000000"/>
                </a:solidFill>
                <a:latin typeface="Calibri"/>
                <a:ea typeface="DejaVu Sans"/>
              </a:rPr>
              <a:t>DIGItalisation of defence RIGHTS in criminal proceedings</a:t>
            </a:r>
            <a:endParaRPr lang="hu-HU" sz="2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2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2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2200" b="0" strike="noStrike" spc="-1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en-US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Funded by the European Union. Views and opinions expressed are however those of the Hungarian Helsinki Committee only</a:t>
            </a:r>
            <a:r>
              <a:rPr lang="hu-HU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and do not necessarily reflect those of the European Union or</a:t>
            </a:r>
            <a:r>
              <a:rPr lang="hu-HU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the</a:t>
            </a:r>
            <a:r>
              <a:rPr lang="en-US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hu-HU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European Commission</a:t>
            </a:r>
            <a:r>
              <a:rPr lang="en-US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. Neither</a:t>
            </a:r>
            <a:r>
              <a:rPr lang="hu-HU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the European Union nor the granting authority can be held responsible for them</a:t>
            </a:r>
            <a:r>
              <a:rPr lang="hu-HU" sz="2200" b="0" strike="noStrike" spc="-1">
                <a:solidFill>
                  <a:srgbClr val="000000"/>
                </a:solidFill>
                <a:latin typeface="Calibri"/>
                <a:ea typeface="DejaVu Sans"/>
              </a:rPr>
              <a:t>.</a:t>
            </a:r>
            <a:endParaRPr lang="hu-HU" sz="22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22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3" name="Google Shape;94;p2"/>
          <p:cNvPicPr/>
          <p:nvPr/>
        </p:nvPicPr>
        <p:blipFill>
          <a:blip r:embed="rId2"/>
          <a:stretch/>
        </p:blipFill>
        <p:spPr>
          <a:xfrm>
            <a:off x="252360" y="6441840"/>
            <a:ext cx="1298880" cy="242640"/>
          </a:xfrm>
          <a:prstGeom prst="rect">
            <a:avLst/>
          </a:prstGeom>
          <a:ln w="0">
            <a:noFill/>
          </a:ln>
        </p:spPr>
      </p:pic>
      <p:sp>
        <p:nvSpPr>
          <p:cNvPr id="54" name="PlaceHolder 1"/>
          <p:cNvSpPr>
            <a:spLocks noGrp="1"/>
          </p:cNvSpPr>
          <p:nvPr>
            <p:ph type="sldNum" idx="7"/>
          </p:nvPr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F95FA38F-8DF8-4B61-BF65-BE2E06D31C49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2</a:t>
            </a:fld>
            <a:endParaRPr lang="hu-H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55" name="Kép 1"/>
          <p:cNvPicPr/>
          <p:nvPr/>
        </p:nvPicPr>
        <p:blipFill>
          <a:blip r:embed="rId3"/>
          <a:stretch/>
        </p:blipFill>
        <p:spPr>
          <a:xfrm>
            <a:off x="9238320" y="2239200"/>
            <a:ext cx="2400120" cy="2828880"/>
          </a:xfrm>
          <a:prstGeom prst="rect">
            <a:avLst/>
          </a:prstGeom>
          <a:ln w="0">
            <a:noFill/>
          </a:ln>
        </p:spPr>
      </p:pic>
      <p:pic>
        <p:nvPicPr>
          <p:cNvPr id="56" name="Kép 55"/>
          <p:cNvPicPr/>
          <p:nvPr/>
        </p:nvPicPr>
        <p:blipFill>
          <a:blip r:embed="rId4"/>
          <a:stretch/>
        </p:blipFill>
        <p:spPr>
          <a:xfrm>
            <a:off x="360000" y="360000"/>
            <a:ext cx="2158200" cy="770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" name="Google Shape;94;p2"/>
          <p:cNvPicPr/>
          <p:nvPr/>
        </p:nvPicPr>
        <p:blipFill>
          <a:blip r:embed="rId3"/>
          <a:stretch/>
        </p:blipFill>
        <p:spPr>
          <a:xfrm>
            <a:off x="252360" y="6441840"/>
            <a:ext cx="1298880" cy="242640"/>
          </a:xfrm>
          <a:prstGeom prst="rect">
            <a:avLst/>
          </a:prstGeom>
          <a:ln w="0">
            <a:noFill/>
          </a:ln>
        </p:spPr>
      </p:pic>
      <p:sp>
        <p:nvSpPr>
          <p:cNvPr id="58" name="PlaceHolder 1"/>
          <p:cNvSpPr>
            <a:spLocks noGrp="1"/>
          </p:cNvSpPr>
          <p:nvPr>
            <p:ph type="sldNum" idx="8"/>
          </p:nvPr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0A41DB28-6300-40F1-A7C5-59809DDE80DC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3</a:t>
            </a:fld>
            <a:endParaRPr lang="hu-H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9" name="Cím 1"/>
          <p:cNvSpPr/>
          <p:nvPr/>
        </p:nvSpPr>
        <p:spPr>
          <a:xfrm>
            <a:off x="838080" y="960840"/>
            <a:ext cx="10513080" cy="7272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90000"/>
              </a:lnSpc>
            </a:pPr>
            <a:r>
              <a:rPr lang="hu-HU" sz="4400" b="0" strike="noStrike" spc="-1">
                <a:solidFill>
                  <a:srgbClr val="000000"/>
                </a:solidFill>
                <a:latin typeface="Calibri"/>
                <a:ea typeface="DejaVu Sans"/>
              </a:rPr>
              <a:t>Table of Contents</a:t>
            </a:r>
            <a:endParaRPr lang="hu-HU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0" name="Tartalom helye 2"/>
          <p:cNvSpPr/>
          <p:nvPr/>
        </p:nvSpPr>
        <p:spPr>
          <a:xfrm>
            <a:off x="695160" y="1825560"/>
            <a:ext cx="10656000" cy="4348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marL="571680" indent="-571680">
              <a:lnSpc>
                <a:spcPct val="9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AutoNum type="romanUcPeriod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Concept of digitalization</a:t>
            </a: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 marL="571680" indent="-571680">
              <a:lnSpc>
                <a:spcPct val="90000"/>
              </a:lnSpc>
              <a:spcBef>
                <a:spcPts val="1001"/>
              </a:spcBef>
              <a:spcAft>
                <a:spcPts val="1001"/>
              </a:spcAft>
              <a:buClr>
                <a:srgbClr val="000000"/>
              </a:buClr>
              <a:buFont typeface="Arial"/>
              <a:buAutoNum type="romanUcPeriod"/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a. Regulations</a:t>
            </a: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1001"/>
              </a:spcAft>
              <a:tabLst>
                <a:tab pos="0" algn="l"/>
              </a:tabLst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      b. Problems we identified in the regulations</a:t>
            </a: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spcAft>
                <a:spcPts val="1001"/>
              </a:spcAft>
              <a:tabLst>
                <a:tab pos="0" algn="l"/>
              </a:tabLst>
            </a:pPr>
            <a:r>
              <a:rPr lang="hu-HU" sz="2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III. HHC’s previous empirical research </a:t>
            </a: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1" name="Kép 60"/>
          <p:cNvPicPr/>
          <p:nvPr/>
        </p:nvPicPr>
        <p:blipFill>
          <a:blip r:embed="rId4"/>
          <a:stretch/>
        </p:blipFill>
        <p:spPr>
          <a:xfrm>
            <a:off x="360000" y="360000"/>
            <a:ext cx="2158200" cy="770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94;p2"/>
          <p:cNvPicPr/>
          <p:nvPr/>
        </p:nvPicPr>
        <p:blipFill>
          <a:blip r:embed="rId3"/>
          <a:stretch/>
        </p:blipFill>
        <p:spPr>
          <a:xfrm>
            <a:off x="252360" y="6441840"/>
            <a:ext cx="1298880" cy="242640"/>
          </a:xfrm>
          <a:prstGeom prst="rect">
            <a:avLst/>
          </a:prstGeom>
          <a:ln w="0">
            <a:noFill/>
          </a:ln>
        </p:spPr>
      </p:pic>
      <p:sp>
        <p:nvSpPr>
          <p:cNvPr id="63" name="PlaceHolder 1"/>
          <p:cNvSpPr>
            <a:spLocks noGrp="1"/>
          </p:cNvSpPr>
          <p:nvPr>
            <p:ph type="sldNum" idx="9"/>
          </p:nvPr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8B8B8B"/>
                </a:solidFill>
                <a:latin typeface="Calibri Light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86991617-572A-40DB-901F-A1F4795D5C4D}" type="slidenum">
              <a:rPr lang="en-US" sz="1200" b="0" strike="noStrike" spc="-1">
                <a:solidFill>
                  <a:srgbClr val="8B8B8B"/>
                </a:solidFill>
                <a:latin typeface="Calibri Light"/>
              </a:rPr>
              <a:t>4</a:t>
            </a:fld>
            <a:endParaRPr lang="hu-H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64" name="Cím 1"/>
          <p:cNvSpPr/>
          <p:nvPr/>
        </p:nvSpPr>
        <p:spPr>
          <a:xfrm>
            <a:off x="838080" y="1143720"/>
            <a:ext cx="10513080" cy="101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hu-HU" sz="4800" b="1" strike="noStrike" spc="-1">
                <a:solidFill>
                  <a:srgbClr val="000000"/>
                </a:solidFill>
                <a:latin typeface="Calibri"/>
                <a:ea typeface="DejaVu Sans"/>
              </a:rPr>
              <a:t>Concept of Digitalization</a:t>
            </a:r>
            <a:endParaRPr lang="hu-HU" sz="48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Tartalom helye 2"/>
          <p:cNvSpPr/>
          <p:nvPr/>
        </p:nvSpPr>
        <p:spPr>
          <a:xfrm>
            <a:off x="695160" y="2162520"/>
            <a:ext cx="10798920" cy="3930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hu-HU" sz="2800" b="0" strike="noStrike" spc="-1">
              <a:solidFill>
                <a:srgbClr val="000000"/>
              </a:solidFill>
              <a:latin typeface="Calibri Light"/>
              <a:ea typeface="DejaVu Sans"/>
            </a:endParaRPr>
          </a:p>
        </p:txBody>
      </p:sp>
      <p:sp>
        <p:nvSpPr>
          <p:cNvPr id="66" name="Téglalap 2"/>
          <p:cNvSpPr/>
          <p:nvPr/>
        </p:nvSpPr>
        <p:spPr>
          <a:xfrm>
            <a:off x="588960" y="2927880"/>
            <a:ext cx="10583280" cy="1755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romanUcPeriod"/>
            </a:pPr>
            <a:r>
              <a:rPr lang="hu-HU" sz="4800" b="0" strike="noStrike" spc="-1">
                <a:solidFill>
                  <a:srgbClr val="000000"/>
                </a:solidFill>
                <a:latin typeface="Calibri"/>
                <a:ea typeface="DejaVu Sans"/>
              </a:rPr>
              <a:t>E</a:t>
            </a:r>
            <a:r>
              <a:rPr lang="en-GB" sz="4800" b="0" strike="noStrike" spc="-1">
                <a:solidFill>
                  <a:srgbClr val="000000"/>
                </a:solidFill>
                <a:latin typeface="Calibri"/>
                <a:ea typeface="DejaVu Sans"/>
              </a:rPr>
              <a:t>lectronic communication</a:t>
            </a:r>
            <a:endParaRPr lang="hu-HU" sz="4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romanUcPeriod"/>
            </a:pPr>
            <a:r>
              <a:rPr lang="hu-HU" sz="4800" b="0" strike="noStrike" spc="-1">
                <a:solidFill>
                  <a:srgbClr val="000000"/>
                </a:solidFill>
                <a:latin typeface="Calibri"/>
                <a:ea typeface="Calibri"/>
              </a:rPr>
              <a:t>Remote hearings </a:t>
            </a:r>
            <a:endParaRPr lang="hu-HU" sz="4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7" name="Kép 66"/>
          <p:cNvPicPr/>
          <p:nvPr/>
        </p:nvPicPr>
        <p:blipFill>
          <a:blip r:embed="rId4"/>
          <a:stretch/>
        </p:blipFill>
        <p:spPr>
          <a:xfrm>
            <a:off x="360000" y="360000"/>
            <a:ext cx="2158200" cy="770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94;p2"/>
          <p:cNvPicPr/>
          <p:nvPr/>
        </p:nvPicPr>
        <p:blipFill>
          <a:blip r:embed="rId3"/>
          <a:stretch/>
        </p:blipFill>
        <p:spPr>
          <a:xfrm>
            <a:off x="252360" y="6441840"/>
            <a:ext cx="1298880" cy="242640"/>
          </a:xfrm>
          <a:prstGeom prst="rect">
            <a:avLst/>
          </a:prstGeom>
          <a:ln w="0">
            <a:noFill/>
          </a:ln>
        </p:spPr>
      </p:pic>
      <p:sp>
        <p:nvSpPr>
          <p:cNvPr id="69" name="PlaceHolder 1"/>
          <p:cNvSpPr>
            <a:spLocks noGrp="1"/>
          </p:cNvSpPr>
          <p:nvPr>
            <p:ph type="sldNum" idx="10"/>
          </p:nvPr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D7F33ACA-069B-43C5-91FC-59FD21D5B4B4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5</a:t>
            </a:fld>
            <a:endParaRPr lang="hu-H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0" name="Tartalom helye 2"/>
          <p:cNvSpPr/>
          <p:nvPr/>
        </p:nvSpPr>
        <p:spPr>
          <a:xfrm>
            <a:off x="695160" y="1396440"/>
            <a:ext cx="10798920" cy="47779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hu-HU" sz="2800" b="0" strike="noStrike" spc="-1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2" name="Diagram1"/>
          <p:cNvGraphicFramePr/>
          <p:nvPr>
            <p:extLst>
              <p:ext uri="{D42A27DB-BD31-4B8C-83A1-F6EECF244321}">
                <p14:modId xmlns:p14="http://schemas.microsoft.com/office/powerpoint/2010/main" val="2594937737"/>
              </p:ext>
            </p:extLst>
          </p:nvPr>
        </p:nvGraphicFramePr>
        <p:xfrm>
          <a:off x="847800" y="723960"/>
          <a:ext cx="10398600" cy="54118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71" name="Szövegdoboz 2"/>
          <p:cNvSpPr/>
          <p:nvPr/>
        </p:nvSpPr>
        <p:spPr>
          <a:xfrm>
            <a:off x="5486400" y="2716560"/>
            <a:ext cx="1035720" cy="18270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algn="ctr">
              <a:lnSpc>
                <a:spcPct val="100000"/>
              </a:lnSpc>
            </a:pPr>
            <a:r>
              <a:rPr lang="hu-HU" sz="2400" b="0" strike="noStrike" spc="-1">
                <a:solidFill>
                  <a:srgbClr val="000000"/>
                </a:solidFill>
                <a:latin typeface="Calibri"/>
                <a:ea typeface="DejaVu Sans"/>
              </a:rPr>
              <a:t>access to the case file</a:t>
            </a:r>
            <a:endParaRPr lang="hu-HU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2" name="Kép 71"/>
          <p:cNvPicPr/>
          <p:nvPr/>
        </p:nvPicPr>
        <p:blipFill>
          <a:blip r:embed="rId9"/>
          <a:stretch/>
        </p:blipFill>
        <p:spPr>
          <a:xfrm>
            <a:off x="360000" y="360000"/>
            <a:ext cx="2158200" cy="770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94;p2"/>
          <p:cNvPicPr/>
          <p:nvPr/>
        </p:nvPicPr>
        <p:blipFill>
          <a:blip r:embed="rId3"/>
          <a:stretch/>
        </p:blipFill>
        <p:spPr>
          <a:xfrm>
            <a:off x="252360" y="6441840"/>
            <a:ext cx="1298880" cy="242640"/>
          </a:xfrm>
          <a:prstGeom prst="rect">
            <a:avLst/>
          </a:prstGeom>
          <a:ln w="0">
            <a:noFill/>
          </a:ln>
        </p:spPr>
      </p:pic>
      <p:sp>
        <p:nvSpPr>
          <p:cNvPr id="74" name="PlaceHolder 1"/>
          <p:cNvSpPr>
            <a:spLocks noGrp="1"/>
          </p:cNvSpPr>
          <p:nvPr>
            <p:ph type="sldNum" idx="11"/>
          </p:nvPr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4FD7DAEB-E248-4AC7-9099-FE90161FDAF0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6</a:t>
            </a:fld>
            <a:endParaRPr lang="hu-H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75" name="Cím 1"/>
          <p:cNvSpPr/>
          <p:nvPr/>
        </p:nvSpPr>
        <p:spPr>
          <a:xfrm>
            <a:off x="465840" y="683640"/>
            <a:ext cx="10513080" cy="1016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 algn="ctr">
              <a:lnSpc>
                <a:spcPct val="90000"/>
              </a:lnSpc>
            </a:pPr>
            <a:r>
              <a:rPr lang="hu-HU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Regulations</a:t>
            </a: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6" name="Tartalom helye 2"/>
          <p:cNvSpPr/>
          <p:nvPr/>
        </p:nvSpPr>
        <p:spPr>
          <a:xfrm>
            <a:off x="695160" y="2244600"/>
            <a:ext cx="10798920" cy="3930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hu-HU" sz="2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77" name="Téglalap 2"/>
          <p:cNvSpPr/>
          <p:nvPr/>
        </p:nvSpPr>
        <p:spPr>
          <a:xfrm>
            <a:off x="395640" y="1881720"/>
            <a:ext cx="10583280" cy="39261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romanUcPeriod"/>
            </a:pPr>
            <a:r>
              <a:rPr lang="en-GB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Fundamental Law 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romanUcPeriod"/>
            </a:pPr>
            <a:r>
              <a:rPr lang="en-GB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Criminal Procedure Code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romanUcPeriod"/>
            </a:pPr>
            <a:r>
              <a:rPr lang="en-GB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Decree of the Ministry of Justice No 12/2018 (VI. 12.) </a:t>
            </a:r>
            <a:r>
              <a:rPr lang="en-GB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on the rules applicable to certain acts of criminal procedure and to the persons involved in criminal proceedings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romanUcPeriod"/>
            </a:pPr>
            <a:r>
              <a:rPr lang="en-GB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the Instruction No 13/2019 (VII. 4</a:t>
            </a:r>
            <a:r>
              <a:rPr lang="en-GB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.)</a:t>
            </a:r>
            <a:r>
              <a:rPr lang="hu-HU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hu-HU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of the</a:t>
            </a:r>
            <a:r>
              <a:rPr lang="en-GB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en-GB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Interior Ministry </a:t>
            </a:r>
            <a:r>
              <a:rPr lang="en-GB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on the procedural order for ensuring the presence of detained persons at procedural acts by means of the telecommunication means specified in the Act on Criminal Procedure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romanUcPeriod"/>
            </a:pPr>
            <a:r>
              <a:rPr lang="en-GB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 Instruction No. 41/2018 (VII. 11.) of the National Police Headquarter </a:t>
            </a:r>
            <a:r>
              <a:rPr lang="en-GB" sz="1800" b="0" strike="noStrike" spc="-1">
                <a:solidFill>
                  <a:srgbClr val="000000"/>
                </a:solidFill>
                <a:latin typeface="Calibri"/>
                <a:ea typeface="Calibri"/>
              </a:rPr>
              <a:t>on the Rules for the Use of Technical Means for Recording Video and Audio Recordings as defined in the Criminal Procedure Act</a:t>
            </a:r>
            <a:r>
              <a:rPr lang="en-GB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romanUcPeriod"/>
            </a:pPr>
            <a:r>
              <a:rPr lang="en-GB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Prison Act 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7000"/>
              </a:lnSpc>
              <a:spcAft>
                <a:spcPts val="799"/>
              </a:spcAft>
              <a:buClr>
                <a:srgbClr val="000000"/>
              </a:buClr>
              <a:buFont typeface="Calibri Light"/>
              <a:buAutoNum type="romanUcPeriod"/>
            </a:pPr>
            <a:r>
              <a:rPr lang="en-GB" sz="1800" b="1" strike="noStrike" spc="-1">
                <a:solidFill>
                  <a:srgbClr val="000000"/>
                </a:solidFill>
                <a:latin typeface="Calibri"/>
                <a:ea typeface="Calibri"/>
              </a:rPr>
              <a:t>Petty Offences Act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8" name="Kép 77"/>
          <p:cNvPicPr/>
          <p:nvPr/>
        </p:nvPicPr>
        <p:blipFill>
          <a:blip r:embed="rId4"/>
          <a:stretch/>
        </p:blipFill>
        <p:spPr>
          <a:xfrm>
            <a:off x="360000" y="360000"/>
            <a:ext cx="2158200" cy="770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94;p2"/>
          <p:cNvPicPr/>
          <p:nvPr/>
        </p:nvPicPr>
        <p:blipFill>
          <a:blip r:embed="rId3"/>
          <a:stretch/>
        </p:blipFill>
        <p:spPr>
          <a:xfrm>
            <a:off x="252360" y="6441840"/>
            <a:ext cx="1298880" cy="242640"/>
          </a:xfrm>
          <a:prstGeom prst="rect">
            <a:avLst/>
          </a:prstGeom>
          <a:ln w="0">
            <a:noFill/>
          </a:ln>
        </p:spPr>
      </p:pic>
      <p:sp>
        <p:nvSpPr>
          <p:cNvPr id="80" name="PlaceHolder 1"/>
          <p:cNvSpPr>
            <a:spLocks noGrp="1"/>
          </p:cNvSpPr>
          <p:nvPr>
            <p:ph type="sldNum" idx="12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8900431C-8368-4035-9869-B3B1D79384CD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7</a:t>
            </a:fld>
            <a:endParaRPr lang="hu-H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1" name="Cím 1"/>
          <p:cNvSpPr/>
          <p:nvPr/>
        </p:nvSpPr>
        <p:spPr>
          <a:xfrm>
            <a:off x="750960" y="520200"/>
            <a:ext cx="10513080" cy="1058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hu-HU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Remote hearings</a:t>
            </a: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2" name="Tartalom helye 2"/>
          <p:cNvSpPr/>
          <p:nvPr/>
        </p:nvSpPr>
        <p:spPr>
          <a:xfrm>
            <a:off x="838080" y="2564640"/>
            <a:ext cx="10513080" cy="360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spcAft>
                <a:spcPts val="1199"/>
              </a:spcAft>
              <a:tabLst>
                <a:tab pos="0" algn="l"/>
              </a:tabLst>
            </a:pPr>
            <a:endParaRPr lang="hu-HU" sz="2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83" name="Szövegdoboz 1"/>
          <p:cNvSpPr/>
          <p:nvPr/>
        </p:nvSpPr>
        <p:spPr>
          <a:xfrm>
            <a:off x="1080000" y="1578240"/>
            <a:ext cx="9900000" cy="58028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2" spcCol="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hu-HU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G</a:t>
            </a:r>
            <a:r>
              <a:rPr lang="en-US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eneral rule</a:t>
            </a:r>
            <a:r>
              <a:rPr lang="hu-HU" sz="1800" b="1" strike="noStrike" spc="-1">
                <a:solidFill>
                  <a:srgbClr val="000000"/>
                </a:solidFill>
                <a:latin typeface="Calibri"/>
                <a:ea typeface="DejaVu Sans"/>
              </a:rPr>
              <a:t>: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u-HU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Possible: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hu-HU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during the </a:t>
            </a: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investigation </a:t>
            </a:r>
            <a:r>
              <a:rPr lang="hu-HU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 case of persons under reasonable suspicion</a:t>
            </a:r>
            <a:r>
              <a:rPr lang="hu-HU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as well)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 the pre-trial and 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 the trial phase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hu-HU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Obligatory: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hu-HU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in the case of a detained defendant (+ defendant under personal protection) 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50000"/>
              </a:lnSpc>
              <a:buClr>
                <a:srgbClr val="000000"/>
              </a:buClr>
              <a:buFont typeface="Arial"/>
              <a:buChar char="•"/>
            </a:pPr>
            <a:r>
              <a:rPr lang="hu-HU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when the presence of the defendant is necessary 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r>
              <a:rPr lang="hu-HU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Otherwise the authority exercises discretion in ordering remote hearings (ex officio o</a:t>
            </a: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r upon</a:t>
            </a:r>
            <a:r>
              <a:rPr lang="hu-HU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en-US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request</a:t>
            </a:r>
            <a:r>
              <a:rPr lang="hu-HU" sz="1800" b="0" strike="noStrike" spc="-1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50000"/>
              </a:lnSpc>
            </a:pPr>
            <a:endParaRPr lang="hu-HU" sz="18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4" name="Kép 83"/>
          <p:cNvPicPr/>
          <p:nvPr/>
        </p:nvPicPr>
        <p:blipFill>
          <a:blip r:embed="rId4"/>
          <a:stretch/>
        </p:blipFill>
        <p:spPr>
          <a:xfrm>
            <a:off x="360000" y="360000"/>
            <a:ext cx="2158200" cy="770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5" name="Google Shape;94;p2"/>
          <p:cNvPicPr/>
          <p:nvPr/>
        </p:nvPicPr>
        <p:blipFill>
          <a:blip r:embed="rId3"/>
          <a:stretch/>
        </p:blipFill>
        <p:spPr>
          <a:xfrm>
            <a:off x="252360" y="6441840"/>
            <a:ext cx="1298880" cy="242640"/>
          </a:xfrm>
          <a:prstGeom prst="rect">
            <a:avLst/>
          </a:prstGeom>
          <a:ln w="0">
            <a:noFill/>
          </a:ln>
        </p:spPr>
      </p:pic>
      <p:sp>
        <p:nvSpPr>
          <p:cNvPr id="86" name="PlaceHolder 1"/>
          <p:cNvSpPr>
            <a:spLocks noGrp="1"/>
          </p:cNvSpPr>
          <p:nvPr>
            <p:ph type="sldNum" idx="13"/>
          </p:nvPr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D168F11F-2A97-4E95-8327-4B75745AE96E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8</a:t>
            </a:fld>
            <a:endParaRPr lang="hu-H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Cím 1"/>
          <p:cNvSpPr/>
          <p:nvPr/>
        </p:nvSpPr>
        <p:spPr>
          <a:xfrm>
            <a:off x="589680" y="923040"/>
            <a:ext cx="10513080" cy="856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hu-HU" sz="3200" b="1" strike="noStrike" spc="-1">
                <a:solidFill>
                  <a:srgbClr val="000000"/>
                </a:solidFill>
                <a:latin typeface="Calibri"/>
                <a:ea typeface="DejaVu Sans"/>
              </a:rPr>
              <a:t>Forms of remote hearings</a:t>
            </a:r>
            <a:endParaRPr lang="hu-HU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8" name="Tartalom helye 2"/>
          <p:cNvSpPr/>
          <p:nvPr/>
        </p:nvSpPr>
        <p:spPr>
          <a:xfrm>
            <a:off x="695160" y="1961640"/>
            <a:ext cx="10656000" cy="4212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hu-HU" sz="2800" b="0" strike="noStrike" spc="-1">
              <a:solidFill>
                <a:srgbClr val="000000"/>
              </a:solidFill>
              <a:latin typeface="Calibri"/>
              <a:ea typeface="DejaVu Sans"/>
            </a:endParaRPr>
          </a:p>
        </p:txBody>
      </p:sp>
      <p:sp>
        <p:nvSpPr>
          <p:cNvPr id="89" name="Szövegdoboz 2"/>
          <p:cNvSpPr/>
          <p:nvPr/>
        </p:nvSpPr>
        <p:spPr>
          <a:xfrm>
            <a:off x="1658160" y="2462760"/>
            <a:ext cx="8836560" cy="283009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spAutoFit/>
          </a:bodyPr>
          <a:lstStyle/>
          <a:p>
            <a:pPr>
              <a:lnSpc>
                <a:spcPct val="100000"/>
              </a:lnSpc>
            </a:pPr>
            <a:r>
              <a:rPr lang="hu-HU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Between</a:t>
            </a:r>
            <a:r>
              <a:rPr lang="hu-HU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2 </a:t>
            </a:r>
            <a:r>
              <a:rPr lang="hu-HU" sz="3200" b="0" strike="noStrike" spc="-1" dirty="0" err="1" smtClean="0">
                <a:solidFill>
                  <a:srgbClr val="000000"/>
                </a:solidFill>
                <a:latin typeface="Calibri"/>
                <a:ea typeface="DejaVu Sans"/>
              </a:rPr>
              <a:t>locations</a:t>
            </a:r>
            <a:r>
              <a:rPr lang="hu-HU" sz="3200" b="0" strike="noStrike" spc="-1" dirty="0" smtClean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endParaRPr lang="hu-HU" sz="3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hu-HU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(</a:t>
            </a:r>
            <a:r>
              <a:rPr lang="hu-HU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location</a:t>
            </a:r>
            <a:r>
              <a:rPr lang="hu-HU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of </a:t>
            </a:r>
            <a:r>
              <a:rPr lang="hu-HU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the</a:t>
            </a:r>
            <a:r>
              <a:rPr lang="hu-HU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hu-HU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proceeding</a:t>
            </a:r>
            <a:r>
              <a:rPr lang="hu-HU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and </a:t>
            </a:r>
            <a:r>
              <a:rPr lang="hu-HU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the</a:t>
            </a:r>
            <a:r>
              <a:rPr lang="hu-HU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hu-HU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defendant</a:t>
            </a:r>
            <a:r>
              <a:rPr lang="hu-HU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hu-HU" sz="3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Video </a:t>
            </a:r>
            <a:r>
              <a:rPr lang="hu-HU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conference</a:t>
            </a:r>
            <a:r>
              <a:rPr lang="hu-HU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(</a:t>
            </a:r>
            <a:r>
              <a:rPr lang="hu-HU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general</a:t>
            </a:r>
            <a:r>
              <a:rPr lang="hu-HU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hu-HU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rule</a:t>
            </a:r>
            <a:r>
              <a:rPr lang="hu-HU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 </a:t>
            </a:r>
            <a:endParaRPr lang="hu-HU" sz="3200" b="0" strike="noStrike" spc="-1" dirty="0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hu-HU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Telephone</a:t>
            </a:r>
            <a:r>
              <a:rPr lang="hu-HU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hu-HU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conference</a:t>
            </a:r>
            <a:r>
              <a:rPr lang="hu-HU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(during </a:t>
            </a:r>
            <a:r>
              <a:rPr lang="hu-HU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the</a:t>
            </a:r>
            <a:r>
              <a:rPr lang="hu-HU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 </a:t>
            </a:r>
            <a:r>
              <a:rPr lang="hu-HU" sz="3200" b="0" strike="noStrike" spc="-1" dirty="0" err="1">
                <a:solidFill>
                  <a:srgbClr val="000000"/>
                </a:solidFill>
                <a:latin typeface="Calibri"/>
                <a:ea typeface="DejaVu Sans"/>
              </a:rPr>
              <a:t>investigation</a:t>
            </a:r>
            <a:r>
              <a:rPr lang="hu-HU" sz="3200" b="0" strike="noStrike" spc="-1" dirty="0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lang="hu-HU" sz="3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hu-HU" sz="18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0" name="Kép 89"/>
          <p:cNvPicPr/>
          <p:nvPr/>
        </p:nvPicPr>
        <p:blipFill>
          <a:blip r:embed="rId4"/>
          <a:stretch/>
        </p:blipFill>
        <p:spPr>
          <a:xfrm>
            <a:off x="360000" y="360000"/>
            <a:ext cx="2158200" cy="770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4;p2"/>
          <p:cNvPicPr/>
          <p:nvPr/>
        </p:nvPicPr>
        <p:blipFill>
          <a:blip r:embed="rId3"/>
          <a:stretch/>
        </p:blipFill>
        <p:spPr>
          <a:xfrm>
            <a:off x="252360" y="6441840"/>
            <a:ext cx="1298880" cy="242640"/>
          </a:xfrm>
          <a:prstGeom prst="rect">
            <a:avLst/>
          </a:prstGeom>
          <a:ln w="0">
            <a:noFill/>
          </a:ln>
        </p:spPr>
      </p:pic>
      <p:sp>
        <p:nvSpPr>
          <p:cNvPr id="92" name="PlaceHolder 1"/>
          <p:cNvSpPr>
            <a:spLocks noGrp="1"/>
          </p:cNvSpPr>
          <p:nvPr>
            <p:ph type="sldNum" idx="14"/>
          </p:nvPr>
        </p:nvSpPr>
        <p:spPr>
          <a:xfrm>
            <a:off x="8610480" y="6356520"/>
            <a:ext cx="2740680" cy="362520"/>
          </a:xfrm>
          <a:prstGeom prst="rect">
            <a:avLst/>
          </a:prstGeom>
          <a:noFill/>
          <a:ln w="0">
            <a:noFill/>
          </a:ln>
        </p:spPr>
        <p:txBody>
          <a:bodyPr lIns="90000" tIns="45000" rIns="90000" bIns="45000" anchor="ctr">
            <a:noAutofit/>
          </a:bodyPr>
          <a:lstStyle>
            <a:lvl1pPr indent="0" algn="r">
              <a:lnSpc>
                <a:spcPct val="100000"/>
              </a:lnSpc>
              <a:buNone/>
              <a:tabLst>
                <a:tab pos="0" algn="l"/>
              </a:tabLst>
              <a:defRPr lang="en-US" sz="1200" b="0" strike="noStrike" spc="-1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  <a:tabLst>
                <a:tab pos="0" algn="l"/>
              </a:tabLst>
            </a:pPr>
            <a:fld id="{32DC95C5-9727-422E-834D-21A7C5D496D3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9</a:t>
            </a:fld>
            <a:endParaRPr lang="hu-HU" sz="12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93" name="Cím 1"/>
          <p:cNvSpPr/>
          <p:nvPr/>
        </p:nvSpPr>
        <p:spPr>
          <a:xfrm>
            <a:off x="695160" y="248040"/>
            <a:ext cx="10513080" cy="8568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t">
            <a:normAutofit/>
          </a:bodyPr>
          <a:lstStyle/>
          <a:p>
            <a:pPr algn="ctr">
              <a:lnSpc>
                <a:spcPct val="90000"/>
              </a:lnSpc>
            </a:pPr>
            <a:endParaRPr lang="hu-HU" sz="4400" b="1" strike="noStrike" spc="-1">
              <a:solidFill>
                <a:srgbClr val="000000"/>
              </a:solidFill>
              <a:latin typeface="Calibri Light"/>
              <a:ea typeface="DejaVu Sans"/>
            </a:endParaRPr>
          </a:p>
        </p:txBody>
      </p:sp>
      <p:sp>
        <p:nvSpPr>
          <p:cNvPr id="94" name="Tartalom helye 2"/>
          <p:cNvSpPr/>
          <p:nvPr/>
        </p:nvSpPr>
        <p:spPr>
          <a:xfrm>
            <a:off x="695160" y="1124640"/>
            <a:ext cx="10798920" cy="5049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numCol="2" spcCol="0" anchor="t">
            <a:noAutofit/>
          </a:bodyPr>
          <a:lstStyle/>
          <a:p>
            <a:pPr>
              <a:lnSpc>
                <a:spcPct val="107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GB" sz="32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Legal remedy</a:t>
            </a:r>
            <a:r>
              <a:rPr lang="hu-HU" sz="32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:</a:t>
            </a:r>
            <a:endParaRPr lang="hu-HU" sz="3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7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en-GB" sz="3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no legal remedy</a:t>
            </a:r>
            <a:endParaRPr lang="hu-HU" sz="3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7000"/>
              </a:lnSpc>
              <a:spcBef>
                <a:spcPts val="1001"/>
              </a:spcBef>
              <a:tabLst>
                <a:tab pos="0" algn="l"/>
              </a:tabLst>
            </a:pPr>
            <a:endParaRPr lang="hu-HU" sz="3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7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u-HU" sz="32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I</a:t>
            </a:r>
            <a:r>
              <a:rPr lang="en-GB" sz="3200" b="1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nfrastructure</a:t>
            </a:r>
            <a:r>
              <a:rPr lang="hu-HU" sz="3200" b="1" strike="noStrike" spc="-1" dirty="0">
                <a:solidFill>
                  <a:srgbClr val="000000"/>
                </a:solidFill>
                <a:latin typeface="Calibri"/>
                <a:ea typeface="Calibri"/>
              </a:rPr>
              <a:t>:</a:t>
            </a:r>
            <a:endParaRPr lang="hu-HU" sz="3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7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hu-HU" sz="3200" b="0" strike="noStrike" spc="-1" dirty="0" err="1">
                <a:solidFill>
                  <a:srgbClr val="000000"/>
                </a:solidFill>
                <a:latin typeface="Calibri"/>
                <a:ea typeface="Calibri"/>
              </a:rPr>
              <a:t>authority’s</a:t>
            </a:r>
            <a:r>
              <a:rPr lang="hu-HU" sz="3200" b="0" strike="noStrike" spc="-1" dirty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hu-HU" sz="3200" b="0" strike="noStrike" spc="-1" dirty="0" err="1" smtClean="0">
                <a:solidFill>
                  <a:srgbClr val="000000"/>
                </a:solidFill>
                <a:latin typeface="Calibri"/>
                <a:ea typeface="Calibri"/>
              </a:rPr>
              <a:t>responsibility</a:t>
            </a:r>
            <a:r>
              <a:rPr lang="hu-HU" sz="32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hu-HU" sz="3200" b="0" strike="noStrike" spc="-1" dirty="0" err="1" smtClean="0">
                <a:solidFill>
                  <a:srgbClr val="000000"/>
                </a:solidFill>
                <a:latin typeface="Calibri"/>
                <a:ea typeface="Calibri"/>
              </a:rPr>
              <a:t>to</a:t>
            </a:r>
            <a:r>
              <a:rPr lang="hu-HU" sz="32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 </a:t>
            </a:r>
            <a:r>
              <a:rPr lang="hu-HU" sz="3200" b="0" strike="noStrike" spc="-1" dirty="0" err="1" smtClean="0">
                <a:solidFill>
                  <a:srgbClr val="000000"/>
                </a:solidFill>
                <a:latin typeface="Calibri"/>
                <a:ea typeface="Calibri"/>
              </a:rPr>
              <a:t>provide</a:t>
            </a:r>
            <a:r>
              <a:rPr lang="hu-HU" sz="3200" b="0" strike="noStrike" spc="-1" dirty="0" smtClean="0">
                <a:solidFill>
                  <a:srgbClr val="000000"/>
                </a:solidFill>
                <a:latin typeface="Calibri"/>
                <a:ea typeface="Calibri"/>
              </a:rPr>
              <a:t> it</a:t>
            </a:r>
            <a:endParaRPr lang="hu-HU" sz="32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7000"/>
              </a:lnSpc>
              <a:spcBef>
                <a:spcPts val="1001"/>
              </a:spcBef>
              <a:tabLst>
                <a:tab pos="0" algn="l"/>
              </a:tabLst>
            </a:pPr>
            <a:endParaRPr lang="hu-HU" sz="36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5" name="Kép 94"/>
          <p:cNvPicPr/>
          <p:nvPr/>
        </p:nvPicPr>
        <p:blipFill>
          <a:blip r:embed="rId4"/>
          <a:stretch/>
        </p:blipFill>
        <p:spPr>
          <a:xfrm>
            <a:off x="360000" y="360000"/>
            <a:ext cx="2158200" cy="770040"/>
          </a:xfrm>
          <a:prstGeom prst="rect">
            <a:avLst/>
          </a:prstGeom>
          <a:ln w="0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6350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12700" cap="flat" cmpd="sng" algn="ctr">
          <a:solidFill>
            <a:schemeClr val="phClr"/>
          </a:solidFill>
          <a:prstDash val="solid"/>
          <a:miter/>
        </a:ln>
        <a:ln w="1905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1896</TotalTime>
  <Words>533</Words>
  <Application>Microsoft Office PowerPoint</Application>
  <PresentationFormat>Szélesvásznú</PresentationFormat>
  <Paragraphs>118</Paragraphs>
  <Slides>14</Slides>
  <Notes>10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9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4" baseType="lpstr">
      <vt:lpstr>Arial</vt:lpstr>
      <vt:lpstr>Calibri</vt:lpstr>
      <vt:lpstr>Calibri Light</vt:lpstr>
      <vt:lpstr>DejaVu Sans</vt:lpstr>
      <vt:lpstr>OpenSymbol</vt:lpstr>
      <vt:lpstr>Symbol</vt:lpstr>
      <vt:lpstr>Tahoma</vt:lpstr>
      <vt:lpstr>Times New Roman</vt:lpstr>
      <vt:lpstr>Wingdings</vt:lpstr>
      <vt:lpstr>Office-téma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PowerPoint-bemutató</dc:title>
  <dc:subject/>
  <dc:creator>Felhasználó</dc:creator>
  <dc:description/>
  <cp:lastModifiedBy>Komoróczki Tünde</cp:lastModifiedBy>
  <cp:revision>223</cp:revision>
  <cp:lastPrinted>2023-03-28T17:42:27Z</cp:lastPrinted>
  <dcterms:created xsi:type="dcterms:W3CDTF">2022-06-07T14:27:39Z</dcterms:created>
  <dcterms:modified xsi:type="dcterms:W3CDTF">2023-05-08T15:46:41Z</dcterms:modified>
  <dc:language>hu-HU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15</vt:i4>
  </property>
  <property fmtid="{D5CDD505-2E9C-101B-9397-08002B2CF9AE}" pid="3" name="PresentationFormat">
    <vt:lpwstr>Szélesvásznú</vt:lpwstr>
  </property>
  <property fmtid="{D5CDD505-2E9C-101B-9397-08002B2CF9AE}" pid="4" name="Slides">
    <vt:i4>15</vt:i4>
  </property>
</Properties>
</file>